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4"/>
  </p:notesMasterIdLst>
  <p:sldIdLst>
    <p:sldId id="258" r:id="rId2"/>
    <p:sldId id="260" r:id="rId3"/>
    <p:sldId id="267" r:id="rId4"/>
    <p:sldId id="268" r:id="rId5"/>
    <p:sldId id="266" r:id="rId6"/>
    <p:sldId id="269" r:id="rId7"/>
    <p:sldId id="341" r:id="rId8"/>
    <p:sldId id="259" r:id="rId9"/>
    <p:sldId id="336" r:id="rId10"/>
    <p:sldId id="349" r:id="rId11"/>
    <p:sldId id="270" r:id="rId12"/>
    <p:sldId id="271" r:id="rId13"/>
    <p:sldId id="359" r:id="rId14"/>
    <p:sldId id="342" r:id="rId15"/>
    <p:sldId id="273" r:id="rId16"/>
    <p:sldId id="343" r:id="rId17"/>
    <p:sldId id="344" r:id="rId18"/>
    <p:sldId id="345" r:id="rId19"/>
    <p:sldId id="346" r:id="rId20"/>
    <p:sldId id="347" r:id="rId21"/>
    <p:sldId id="348" r:id="rId22"/>
    <p:sldId id="350" r:id="rId23"/>
    <p:sldId id="352" r:id="rId24"/>
    <p:sldId id="276" r:id="rId25"/>
    <p:sldId id="351" r:id="rId26"/>
    <p:sldId id="354" r:id="rId27"/>
    <p:sldId id="353" r:id="rId28"/>
    <p:sldId id="280" r:id="rId29"/>
    <p:sldId id="360" r:id="rId30"/>
    <p:sldId id="355" r:id="rId31"/>
    <p:sldId id="274" r:id="rId32"/>
    <p:sldId id="275" r:id="rId33"/>
    <p:sldId id="279" r:id="rId34"/>
    <p:sldId id="283" r:id="rId35"/>
    <p:sldId id="285" r:id="rId36"/>
    <p:sldId id="289" r:id="rId37"/>
    <p:sldId id="286" r:id="rId38"/>
    <p:sldId id="287" r:id="rId39"/>
    <p:sldId id="288" r:id="rId40"/>
    <p:sldId id="356" r:id="rId41"/>
    <p:sldId id="290" r:id="rId42"/>
    <p:sldId id="292" r:id="rId43"/>
    <p:sldId id="293" r:id="rId44"/>
    <p:sldId id="294" r:id="rId45"/>
    <p:sldId id="295" r:id="rId46"/>
    <p:sldId id="296" r:id="rId47"/>
    <p:sldId id="357" r:id="rId48"/>
    <p:sldId id="361" r:id="rId49"/>
    <p:sldId id="358" r:id="rId50"/>
    <p:sldId id="329" r:id="rId51"/>
    <p:sldId id="335" r:id="rId52"/>
    <p:sldId id="264" r:id="rId53"/>
  </p:sldIdLst>
  <p:sldSz cx="12239625" cy="6840538"/>
  <p:notesSz cx="6858000" cy="9144000"/>
  <p:embeddedFontLst>
    <p:embeddedFont>
      <p:font typeface="Montserrat" panose="020B0604020202020204" charset="-52"/>
      <p:regular r:id="rId55"/>
      <p:bold r:id="rId56"/>
      <p:italic r:id="rId57"/>
      <p:boldItalic r:id="rId58"/>
    </p:embeddedFont>
    <p:embeddedFont>
      <p:font typeface="Source Sans Pro" panose="020B0503030403020204" pitchFamily="34" charset="0"/>
      <p:regular r:id="rId59"/>
      <p:bold r:id="rId60"/>
      <p:italic r:id="rId61"/>
      <p:boldItalic r:id="rId62"/>
    </p:embeddedFont>
    <p:embeddedFont>
      <p:font typeface="Comic Sans MS" panose="030F0702030302020204" pitchFamily="66" charset="0"/>
      <p:regular r:id="rId63"/>
      <p:bold r:id="rId64"/>
      <p:italic r:id="rId65"/>
      <p:boldItalic r:id="rId66"/>
    </p:embeddedFont>
    <p:embeddedFont>
      <p:font typeface="Cambria Math" panose="02040503050406030204" pitchFamily="18" charset="0"/>
      <p:regular r:id="rId67"/>
    </p:embeddedFont>
    <p:embeddedFont>
      <p:font typeface="Verdana" panose="020B0604030504040204" pitchFamily="34" charset="0"/>
      <p:regular r:id="rId68"/>
      <p:bold r:id="rId69"/>
      <p:italic r:id="rId70"/>
      <p:boldItalic r:id="rId71"/>
    </p:embeddedFont>
    <p:embeddedFont>
      <p:font typeface="Montserrat Black" panose="020B0604020202020204" charset="-52"/>
      <p:bold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26" y="120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097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245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267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426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233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7550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984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094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495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090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61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924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187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860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098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453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046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75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290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21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59139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36697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8891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640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2022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48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527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580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9873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6213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140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82801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02039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2950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8292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8868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1645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404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3107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4191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2524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3610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7623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950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4209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018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75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10" Type="http://schemas.openxmlformats.org/officeDocument/2006/relationships/image" Target="../media/image30.png"/><Relationship Id="rId4" Type="http://schemas.openxmlformats.org/officeDocument/2006/relationships/image" Target="../media/image28.emf"/><Relationship Id="rId9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png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0.emf"/><Relationship Id="rId9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9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3.wdp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0.png"/><Relationship Id="rId5" Type="http://schemas.openxmlformats.org/officeDocument/2006/relationships/image" Target="../media/image78.png"/><Relationship Id="rId10" Type="http://schemas.openxmlformats.org/officeDocument/2006/relationships/image" Target="../media/image59.png"/><Relationship Id="rId4" Type="http://schemas.openxmlformats.org/officeDocument/2006/relationships/image" Target="../media/image77.png"/><Relationship Id="rId9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4.wdp"/><Relationship Id="rId5" Type="http://schemas.openxmlformats.org/officeDocument/2006/relationships/image" Target="../media/image67.png"/><Relationship Id="rId4" Type="http://schemas.openxmlformats.org/officeDocument/2006/relationships/image" Target="../media/image6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1.gif"/><Relationship Id="rId4" Type="http://schemas.openxmlformats.org/officeDocument/2006/relationships/image" Target="../media/image70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png"/><Relationship Id="rId12" Type="http://schemas.openxmlformats.org/officeDocument/2006/relationships/package" Target="../embeddings/Microsoft_Excel_Macro-Enabled_Worksheet1.xlsm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11" Type="http://schemas.openxmlformats.org/officeDocument/2006/relationships/image" Target="../media/image5.emf"/><Relationship Id="rId5" Type="http://schemas.openxmlformats.org/officeDocument/2006/relationships/image" Target="../media/image7.png"/><Relationship Id="rId10" Type="http://schemas.openxmlformats.org/officeDocument/2006/relationships/package" Target="../embeddings/Microsoft_Excel_Macro-Enabled_Worksheet.xlsm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69eff5c09c02910cc362de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799394" y="2606280"/>
            <a:ext cx="5779206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 Введение</a:t>
            </a:r>
            <a:endParaRPr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Зачем нужно классическое машинное обучение?</a:t>
            </a:r>
            <a:endParaRPr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43942" y="5719126"/>
            <a:ext cx="60356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https://arxiv.org/abs/2207.08815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82" y="2579668"/>
            <a:ext cx="11805059" cy="181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3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Формат Работы</a:t>
            </a:r>
            <a:endParaRPr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4366820" y="2472728"/>
            <a:ext cx="3354184" cy="153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Посещение </a:t>
            </a:r>
            <a:r>
              <a:rPr lang="ru-RU" sz="2128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вебинаров</a:t>
            </a:r>
            <a:endParaRPr lang="ru-RU" sz="2128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моменты</a:t>
            </a: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Вопросы</a:t>
            </a:r>
            <a:endParaRPr sz="2128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40;p26"/>
          <p:cNvSpPr txBox="1"/>
          <p:nvPr/>
        </p:nvSpPr>
        <p:spPr>
          <a:xfrm>
            <a:off x="860411" y="2642681"/>
            <a:ext cx="3100831" cy="303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2128" b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lms.skillfactory.ru</a:t>
            </a:r>
            <a:endParaRPr lang="ru-RU" sz="2128" b="1" dirty="0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Видеоматериалы</a:t>
            </a: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Тексты</a:t>
            </a: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Блокноты </a:t>
            </a:r>
            <a:r>
              <a:rPr lang="en-US" sz="2128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Google</a:t>
            </a:r>
            <a:r>
              <a:rPr lang="ru-RU" sz="2128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2128" dirty="0" err="1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Colab</a:t>
            </a:r>
            <a:endParaRPr lang="ru-RU" sz="2128" dirty="0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Тесты</a:t>
            </a: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128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40;p26"/>
          <p:cNvSpPr txBox="1"/>
          <p:nvPr/>
        </p:nvSpPr>
        <p:spPr>
          <a:xfrm>
            <a:off x="7741485" y="2490669"/>
            <a:ext cx="3508406" cy="162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Самостоятельная работа</a:t>
            </a: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128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749" y="1790001"/>
            <a:ext cx="842969" cy="842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8447" y="1456018"/>
            <a:ext cx="1047067" cy="130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5567" y="1714448"/>
            <a:ext cx="753277" cy="75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5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3373" y="4721835"/>
            <a:ext cx="1543816" cy="131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 descr="Free Car SVG, PNG Icon, Symbol. Download Image."/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3" b="28966"/>
          <a:stretch/>
        </p:blipFill>
        <p:spPr bwMode="auto">
          <a:xfrm>
            <a:off x="8299184" y="3383395"/>
            <a:ext cx="2228965" cy="98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131916" y="4509061"/>
            <a:ext cx="4726709" cy="2131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330"/>
              </a:spcBef>
            </a:pPr>
            <a:r>
              <a:rPr lang="ru-RU" sz="2000" b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Вторичный рынок автомобилей</a:t>
            </a:r>
          </a:p>
          <a:p>
            <a:pPr algn="ctr">
              <a:spcBef>
                <a:spcPts val="1330"/>
              </a:spcBef>
            </a:pPr>
            <a:r>
              <a:rPr lang="ru-RU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Примеры алгоритмов  </a:t>
            </a:r>
          </a:p>
          <a:p>
            <a:pPr algn="ctr">
              <a:spcBef>
                <a:spcPts val="1330"/>
              </a:spcBef>
            </a:pPr>
            <a:r>
              <a:rPr lang="ru-RU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Базовая работа с признаками</a:t>
            </a:r>
          </a:p>
          <a:p>
            <a:pPr algn="ctr">
              <a:spcBef>
                <a:spcPts val="1330"/>
              </a:spcBef>
            </a:pPr>
            <a:r>
              <a:rPr lang="ru-RU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Закрепить алгоритмы и поиграться с признаками</a:t>
            </a:r>
          </a:p>
        </p:txBody>
      </p:sp>
    </p:spTree>
    <p:extLst>
      <p:ext uri="{BB962C8B-B14F-4D97-AF65-F5344CB8AC3E}">
        <p14:creationId xmlns:p14="http://schemas.microsoft.com/office/powerpoint/2010/main" val="352146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38" grpId="0"/>
      <p:bldP spid="39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После курса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8F55DF1-FAA5-43BF-9D00-4D71AB734A0E}"/>
              </a:ext>
            </a:extLst>
          </p:cNvPr>
          <p:cNvSpPr/>
          <p:nvPr/>
        </p:nvSpPr>
        <p:spPr>
          <a:xfrm>
            <a:off x="523166" y="1820942"/>
            <a:ext cx="11257281" cy="1860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Вас </a:t>
            </a:r>
            <a:r>
              <a:rPr lang="ru-RU" sz="2128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НЕ</a:t>
            </a: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возьмут в Яндекс</a:t>
            </a:r>
            <a:r>
              <a:rPr lang="en-US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/Google/</a:t>
            </a:r>
            <a:r>
              <a:rPr lang="en-US" sz="2128" strike="sngStrike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Facebook</a:t>
            </a:r>
            <a:r>
              <a:rPr lang="en-US" sz="2128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Meta</a:t>
            </a: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на позицию </a:t>
            </a:r>
            <a:r>
              <a:rPr lang="en-US" sz="2128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DataScientist</a:t>
            </a: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/Эксперт по Нейронным Сетям/кто-то там еще</a:t>
            </a:r>
          </a:p>
          <a:p>
            <a:pPr lvl="1"/>
            <a:endParaRPr lang="ru-RU" sz="1197" u="sng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lvl="1"/>
            <a:r>
              <a:rPr lang="ru-RU" sz="2487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Вы </a:t>
            </a:r>
            <a:r>
              <a:rPr lang="ru-RU" sz="2487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НЕ</a:t>
            </a:r>
            <a:r>
              <a:rPr lang="ru-RU" sz="2487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станете зарабатывать в </a:t>
            </a:r>
            <a:r>
              <a:rPr lang="ru-RU" sz="2487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Х</a:t>
            </a:r>
            <a:r>
              <a:rPr lang="ru-RU" sz="2487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раз больше на текущей должности</a:t>
            </a:r>
            <a:endParaRPr lang="en-US" sz="2487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n-US" sz="106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0900A7-FE91-4AAA-9E00-199664882EDC}"/>
              </a:ext>
            </a:extLst>
          </p:cNvPr>
          <p:cNvSpPr txBox="1"/>
          <p:nvPr/>
        </p:nvSpPr>
        <p:spPr>
          <a:xfrm>
            <a:off x="608783" y="3740457"/>
            <a:ext cx="9610223" cy="2384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Вы будете </a:t>
            </a:r>
          </a:p>
          <a:p>
            <a:pPr marL="1216061" lvl="1" indent="-60803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знать базовые термины о Машинном обучении; </a:t>
            </a:r>
          </a:p>
          <a:p>
            <a:pPr marL="1216061" lvl="1" indent="-60803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понимать как оно работает; </a:t>
            </a:r>
          </a:p>
          <a:p>
            <a:pPr marL="1216061" lvl="1" indent="-60803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уметь реализовывать проекты по машинному обучению</a:t>
            </a:r>
            <a:r>
              <a:rPr lang="en-US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простой-средней сложности; </a:t>
            </a:r>
            <a:endParaRPr lang="en-US" sz="2128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16061" lvl="1" indent="-60803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ru-RU" sz="2128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 поймете почему </a:t>
            </a:r>
            <a:r>
              <a:rPr lang="en-US" sz="2128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SkyNet</a:t>
            </a:r>
            <a:r>
              <a:rPr lang="en-US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нам пока не грозит</a:t>
            </a:r>
            <a:endParaRPr lang="ru-RU" sz="2487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4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576236" y="21842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Знакомство со студентами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76236" y="4504193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9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b="1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138853" y="5181904"/>
            <a:ext cx="207100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регрессии, регуляризация,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201273" y="3268427"/>
            <a:ext cx="1756724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База (своими руками)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5990472" y="5123116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классификации,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. Отбор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моделей 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конструирование признаков. Некоторые прикольные фишки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18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1" y="1918861"/>
            <a:ext cx="8398300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Знакомство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курс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 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3020325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8854088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Где можно встретить результаты МО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E7CA1C-B531-40A0-87C7-723654CAC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027" y="1700808"/>
            <a:ext cx="2657475" cy="45434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FF8EF17-C19C-485C-BEBB-DD5006C69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3" y="1700808"/>
            <a:ext cx="4151784" cy="247414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90E60BF-D72E-4F06-A73E-66CE6B263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2780" y="1700808"/>
            <a:ext cx="4808371" cy="2637476"/>
          </a:xfrm>
          <a:prstGeom prst="rect">
            <a:avLst/>
          </a:prstGeom>
        </p:spPr>
      </p:pic>
      <p:pic>
        <p:nvPicPr>
          <p:cNvPr id="14" name="Picture 2" descr="This Is What Tesla's Autopilot Sees On The Road | Carscoops">
            <a:extLst>
              <a:ext uri="{FF2B5EF4-FFF2-40B4-BE49-F238E27FC236}">
                <a16:creationId xmlns:a16="http://schemas.microsoft.com/office/drawing/2014/main" id="{8FDE5CA8-CBC0-4854-B0DD-17FA77E09D7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78" y="4396650"/>
            <a:ext cx="3808363" cy="214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87F2C16-A288-4C15-8362-A495BE56B1A1}"/>
              </a:ext>
            </a:extLst>
          </p:cNvPr>
          <p:cNvSpPr/>
          <p:nvPr/>
        </p:nvSpPr>
        <p:spPr>
          <a:xfrm>
            <a:off x="6999028" y="6120455"/>
            <a:ext cx="50405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https://play.aidungeon.io/main/home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FAE438E-D770-4FEF-BB2D-A9A89FC439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076" y="4536279"/>
            <a:ext cx="4010399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8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919536" y="807299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Мемасики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про МО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060848"/>
            <a:ext cx="4608512" cy="365608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912" y="2060848"/>
            <a:ext cx="6440716" cy="362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9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07299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Мемасики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про МО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1988840"/>
            <a:ext cx="5256584" cy="36060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821EDC-F37D-494D-A776-9865FA244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1916832"/>
            <a:ext cx="5040560" cy="46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9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12658" y="723663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Примерный формулировки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99239" y="3310836"/>
            <a:ext cx="10425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Tom M. Mitchel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“A computer program is said to learn from experience E with respect to some task T and some performance measure P, if its performance on T, as measured by P, improves with experience E.”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5BF0801-3D13-489D-8F8B-DA9160564EB6}"/>
              </a:ext>
            </a:extLst>
          </p:cNvPr>
          <p:cNvSpPr/>
          <p:nvPr/>
        </p:nvSpPr>
        <p:spPr>
          <a:xfrm>
            <a:off x="604014" y="4928204"/>
            <a:ext cx="104164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Machine learning is a form of artificial intelligence based upon the concept of a machine being able to learn. It has many applications, including: data mining, pattern recognition and signal processing.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https://philosopherai.com/philosopher/machine-learning-778d53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42CB435-60F3-4AC5-99DD-3B1BD79A61A6}"/>
              </a:ext>
            </a:extLst>
          </p:cNvPr>
          <p:cNvSpPr/>
          <p:nvPr/>
        </p:nvSpPr>
        <p:spPr>
          <a:xfrm>
            <a:off x="504902" y="1584375"/>
            <a:ext cx="107060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Машинное обучение (англ.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machine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learning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ML) — класс методов искусственного интеллекта, характерной чертой которых является не прямое решение задачи, а обучение в процессе применения решений множества сходных задач. </a:t>
            </a:r>
            <a:r>
              <a:rPr lang="en-US" sz="2000" u="sng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https://ru.wikipedia.org/wiki/</a:t>
            </a:r>
            <a:r>
              <a:rPr lang="ru-RU" sz="2000" u="sng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739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Знакомство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курс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 Введение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024311" y="701620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Что есть искусственный интеллект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56971" y="3153311"/>
            <a:ext cx="115932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In computer science, artificial intelligence (AI), sometimes called machine intelligence, is intelligence demonstrated by machines, in contrast to the natural intelligence displayed by humans. the study of "intelligent agents": any device that perceives its environment and takes actions that maximize its chance of successfully achieving its goals.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n-US" sz="2000" u="sng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https://en.wikipedia.org/wiki/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86298C0-BD19-48C0-90AD-D043972B3F92}"/>
              </a:ext>
            </a:extLst>
          </p:cNvPr>
          <p:cNvSpPr/>
          <p:nvPr/>
        </p:nvSpPr>
        <p:spPr>
          <a:xfrm>
            <a:off x="209346" y="4994474"/>
            <a:ext cx="117733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Artificial Intelligence is really a misnomer. It's not intelligent, it's just the simulation of intelligence. And it's certainly not art, or artificial for that matter.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So why is it called Artificial Intelligence? Because humans are lazy and uncreative, they can't even come up with a good name for something which doesn't exist!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https://philosopherai.com/philosopher/artificial-intelligence-db38d3 </a:t>
            </a:r>
            <a:endParaRPr lang="en-US" sz="2000" b="0" i="0" dirty="0">
              <a:solidFill>
                <a:schemeClr val="bg1"/>
              </a:solidFill>
              <a:effectLst/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D937661-ED5D-4826-86AB-5FFAF9783FD8}"/>
              </a:ext>
            </a:extLst>
          </p:cNvPr>
          <p:cNvSpPr/>
          <p:nvPr/>
        </p:nvSpPr>
        <p:spPr>
          <a:xfrm>
            <a:off x="279147" y="1445499"/>
            <a:ext cx="1140632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Иску́сственный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интелле́кт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(ИИ; англ.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artificial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intelligence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AI) — свойство интеллектуальных систем выполнять творческие функции, которые традиционно считаются прерогативой человека; наука и технология создания интеллектуальных машин, особенно интеллектуальных компьютерных программ.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</a:rPr>
              <a:t> </a:t>
            </a:r>
            <a:r>
              <a:rPr lang="en-US" sz="2000" u="sng" dirty="0">
                <a:solidFill>
                  <a:schemeClr val="bg1"/>
                </a:solidFill>
                <a:latin typeface="Montserrat" panose="020B0604020202020204" charset="-52"/>
              </a:rPr>
              <a:t>https://ru.wikipedia.org/wiki/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66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91544" y="76470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Что есть интеллект 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91344" y="1393513"/>
            <a:ext cx="87621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Интелле́кт</a:t>
            </a:r>
            <a:r>
              <a:rPr lang="ru-RU" sz="16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(от лат. </a:t>
            </a:r>
            <a:r>
              <a:rPr lang="ru-RU" sz="16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intellectus</a:t>
            </a:r>
            <a:r>
              <a:rPr lang="ru-RU" sz="16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«восприятие»; «разумение», «понимание»; «понятие», «рассудок») или ум — качество психики, состоящее из способности приспосабливаться к новым ситуациям, способности к обучению и запоминанию на основе опыта, пониманию и применению абстрактных концепций, и использованию своих знаний для управления окружающей человека средой. Общая способность к познанию и решению проблем, которая объединяет познавательные способности: ощущение, восприятие, память, представление, мышление, воображение, а также внимание, волю и рефлексию.</a:t>
            </a:r>
            <a:endParaRPr lang="en-US" sz="16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https://ru.wikipedia.org/wiki</a:t>
            </a:r>
            <a:endParaRPr lang="ru-RU" sz="16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8B362F4-E438-47F8-857F-B24447CF1312}"/>
              </a:ext>
            </a:extLst>
          </p:cNvPr>
          <p:cNvSpPr/>
          <p:nvPr/>
        </p:nvSpPr>
        <p:spPr>
          <a:xfrm>
            <a:off x="181819" y="4124068"/>
            <a:ext cx="920983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Что же касается разума… Не вам бы говорить, не мне бы слушать. Сто веков эти бурдюки с питательной смесью разглагольствуют о разуме и до сих пор не могут договориться, о чем идет речь. В одном только они согласны все: кроме них, разумом никто не обладает. Если мысленным взором окинуть всю историю этой болтовни, легко увидеть, что так называемая теория мышления сводится к выдумыванию более или менее сложных терминов для обозначения явлений, которых человек не понимает. </a:t>
            </a:r>
          </a:p>
          <a:p>
            <a:pPr algn="just"/>
            <a:r>
              <a:rPr lang="ru-RU" sz="1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«Сказка о Тройке» —повесть братьев Аркадия и Бориса Стругацких (1968)</a:t>
            </a:r>
          </a:p>
        </p:txBody>
      </p:sp>
      <p:pic>
        <p:nvPicPr>
          <p:cNvPr id="10" name="Picture 2" descr="Can a Robot Write a Symphony? | Know Your Meme">
            <a:extLst>
              <a:ext uri="{FF2B5EF4-FFF2-40B4-BE49-F238E27FC236}">
                <a16:creationId xmlns:a16="http://schemas.microsoft.com/office/drawing/2014/main" id="{22AA371D-42D2-4BA0-928D-70453B92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119" y="1386732"/>
            <a:ext cx="2822660" cy="47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67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91544" y="76470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от Президента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1CD25EA-5FC0-483C-81F2-22ED7FB3971F}"/>
              </a:ext>
            </a:extLst>
          </p:cNvPr>
          <p:cNvSpPr/>
          <p:nvPr/>
        </p:nvSpPr>
        <p:spPr>
          <a:xfrm>
            <a:off x="767408" y="1484784"/>
            <a:ext cx="1051316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2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Искусственный интеллект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» – комплекс технологических решений, позволяющий имитировать когнитивные функции человека (включая самообучение и поиск решений без заранее заданного алгоритма) и получать при выполнении конкретных задач результаты, сопоставимые, как минимум, с результатами интеллектуальной деятельности человека. </a:t>
            </a:r>
          </a:p>
          <a:p>
            <a:pPr algn="just"/>
            <a:endParaRPr lang="ru-RU" sz="22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Комплекс технологических решений включает в себя информационно-коммуникационную инфраструктуру, программное обеспечение (в том числе, в котором используются методы машинного обучения), процессы и сервисы по обработке данных и поиску решений </a:t>
            </a:r>
          </a:p>
          <a:p>
            <a:pPr algn="just"/>
            <a:endParaRPr lang="ru-RU" sz="22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(в соответствии с Национальной стратегией развития искусственного интеллекта на период до 2030 года, утвержденной Указом Президента Российской Федерации от 10 октября 2019 г. № 490 «О развитии искусственного интеллекта в Российской Федерации»)</a:t>
            </a:r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89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91544" y="76470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от Президента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92B39D0-EC2A-47AC-90ED-3A0AF7A6EFCB}"/>
              </a:ext>
            </a:extLst>
          </p:cNvPr>
          <p:cNvSpPr/>
          <p:nvPr/>
        </p:nvSpPr>
        <p:spPr>
          <a:xfrm>
            <a:off x="839416" y="1844824"/>
            <a:ext cx="105131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искусственного интеллекта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» – технологии, основанные на использовании искусственного интеллекта, включая компьютерное зрение, обработку естественного языка, распознавание и синтез речи, интеллектуальную поддержку принятия решений и перспективные методы искусственного интеллекта </a:t>
            </a:r>
          </a:p>
          <a:p>
            <a:pPr algn="just"/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(в соответствии с Национальной стратегией развития искусственного интеллекта на период до 2030 года, утвержденной Указом Президента Российской Федерации от 10 октября 2019 г. № 490 «О развитии искусственного интеллекта в Российской Федерации»);</a:t>
            </a:r>
          </a:p>
        </p:txBody>
      </p:sp>
    </p:spTree>
    <p:extLst>
      <p:ext uri="{BB962C8B-B14F-4D97-AF65-F5344CB8AC3E}">
        <p14:creationId xmlns:p14="http://schemas.microsoft.com/office/powerpoint/2010/main" val="222998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6216" y="1489943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 </a:t>
            </a: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744072" y="4797153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43472" y="5013177"/>
            <a:ext cx="2808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Ожидаемый ответ 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 я вижу МО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22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052886" y="720670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Традиционное программирование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789190" y="1836440"/>
            <a:ext cx="2160240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ontserrat" panose="020B0604020202020204" charset="-52"/>
                <a:ea typeface="Verdana" panose="020B0604030504040204" pitchFamily="34" charset="0"/>
              </a:rPr>
              <a:t>«Машина»</a:t>
            </a:r>
          </a:p>
        </p:txBody>
      </p:sp>
      <p:cxnSp>
        <p:nvCxnSpPr>
          <p:cNvPr id="9" name="Прямая со стрелкой 8"/>
          <p:cNvCxnSpPr>
            <a:stCxn id="8" idx="3"/>
          </p:cNvCxnSpPr>
          <p:nvPr/>
        </p:nvCxnSpPr>
        <p:spPr>
          <a:xfrm>
            <a:off x="6949430" y="2340496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4141118" y="2124472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4141118" y="2628528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1657350" y="1548409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1764854" y="2340497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7237462" y="1872798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Ответ</a:t>
            </a:r>
          </a:p>
        </p:txBody>
      </p:sp>
      <p:grpSp>
        <p:nvGrpSpPr>
          <p:cNvPr id="15" name="Группа 14"/>
          <p:cNvGrpSpPr/>
          <p:nvPr/>
        </p:nvGrpSpPr>
        <p:grpSpPr>
          <a:xfrm>
            <a:off x="5294238" y="3862208"/>
            <a:ext cx="6334720" cy="2675523"/>
            <a:chOff x="16396" y="3501008"/>
            <a:chExt cx="5114706" cy="2160240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232420" y="3501008"/>
              <a:ext cx="4824536" cy="2160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20B0604020202020204" charset="-52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28DDC28A-3542-4E54-BB7E-0233CAB7B6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24" b="33177"/>
            <a:stretch/>
          </p:blipFill>
          <p:spPr bwMode="auto">
            <a:xfrm>
              <a:off x="16396" y="3573016"/>
              <a:ext cx="5114706" cy="1989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Заголовок 1"/>
          <p:cNvSpPr txBox="1">
            <a:spLocks/>
          </p:cNvSpPr>
          <p:nvPr/>
        </p:nvSpPr>
        <p:spPr>
          <a:xfrm>
            <a:off x="-107354" y="3862208"/>
            <a:ext cx="5616624" cy="1883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Переводим углы в радианы 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1 </a:t>
            </a:r>
            <a:r>
              <a:rPr lang="en-US" sz="2800" i="1" dirty="0">
                <a:solidFill>
                  <a:schemeClr val="bg1"/>
                </a:solidFill>
                <a:latin typeface="Montserrat" panose="020B0604020202020204" charset="-52"/>
              </a:rPr>
              <a:t>rad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(180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</a:rPr>
              <a:t>/</a:t>
            </a:r>
            <a:r>
              <a:rPr lang="el-GR" sz="2800" dirty="0">
                <a:solidFill>
                  <a:schemeClr val="bg1"/>
                </a:solidFill>
              </a:rPr>
              <a:t>π)°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</a:endParaRPr>
          </a:p>
          <a:p>
            <a:r>
              <a:rPr lang="el-GR" sz="2800" dirty="0">
                <a:solidFill>
                  <a:schemeClr val="bg1"/>
                </a:solidFill>
              </a:rPr>
              <a:t>π 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~355/113</a:t>
            </a:r>
          </a:p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x= y</a:t>
            </a:r>
            <a:r>
              <a:rPr lang="el-GR" sz="2800" dirty="0">
                <a:solidFill>
                  <a:schemeClr val="bg1"/>
                </a:solidFill>
              </a:rPr>
              <a:t>°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</a:rPr>
              <a:t>*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</a:rPr>
              <a:t>(</a:t>
            </a:r>
            <a:r>
              <a:rPr lang="el-GR" sz="2800" dirty="0">
                <a:solidFill>
                  <a:schemeClr val="bg1"/>
                </a:solidFill>
              </a:rPr>
              <a:t>π 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</a:rPr>
              <a:t>/180)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CC67898-B993-4E66-A851-2C9495B271C9}"/>
              </a:ext>
            </a:extLst>
          </p:cNvPr>
          <p:cNvSpPr txBox="1">
            <a:spLocks/>
          </p:cNvSpPr>
          <p:nvPr/>
        </p:nvSpPr>
        <p:spPr>
          <a:xfrm>
            <a:off x="1764854" y="2988450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Как калькулятор считает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sin(y</a:t>
            </a:r>
            <a:r>
              <a:rPr lang="el-GR" sz="3200" dirty="0">
                <a:solidFill>
                  <a:schemeClr val="bg1"/>
                </a:solidFill>
              </a:rPr>
              <a:t>°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6CBE5D8-8F0D-40EE-9AA1-612AB9EBD0B1}"/>
              </a:ext>
            </a:extLst>
          </p:cNvPr>
          <p:cNvSpPr/>
          <p:nvPr/>
        </p:nvSpPr>
        <p:spPr>
          <a:xfrm>
            <a:off x="1045370" y="5791977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sin(x)~x-x</a:t>
            </a:r>
            <a:r>
              <a:rPr lang="en-US" sz="2800" baseline="30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/3!</a:t>
            </a:r>
          </a:p>
        </p:txBody>
      </p:sp>
    </p:spTree>
    <p:extLst>
      <p:ext uri="{BB962C8B-B14F-4D97-AF65-F5344CB8AC3E}">
        <p14:creationId xmlns:p14="http://schemas.microsoft.com/office/powerpoint/2010/main" val="406150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8" grpId="0"/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793353" y="64415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Машинное Обучение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646315" y="2234136"/>
            <a:ext cx="2160240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Montserrat" panose="020B0604020202020204" charset="-52"/>
                <a:ea typeface="Verdana" panose="020B0604030504040204" pitchFamily="34" charset="0"/>
              </a:rPr>
              <a:t>«Машина»</a:t>
            </a:r>
          </a:p>
        </p:txBody>
      </p:sp>
      <p:cxnSp>
        <p:nvCxnSpPr>
          <p:cNvPr id="9" name="Прямая со стрелкой 8"/>
          <p:cNvCxnSpPr>
            <a:stCxn id="8" idx="3"/>
          </p:cNvCxnSpPr>
          <p:nvPr/>
        </p:nvCxnSpPr>
        <p:spPr>
          <a:xfrm>
            <a:off x="6806555" y="2738192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3998243" y="2522168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3998243" y="3026224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7310611" y="2306145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1621979" y="173008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693987" y="2666185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Ответы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7B23F81-2C86-4183-9AE2-49E865DB7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409" y="3525821"/>
            <a:ext cx="5279101" cy="2664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2B2286-B325-4E34-8AA4-34B8538A1006}"/>
              </a:ext>
            </a:extLst>
          </p:cNvPr>
          <p:cNvSpPr txBox="1"/>
          <p:nvPr/>
        </p:nvSpPr>
        <p:spPr>
          <a:xfrm>
            <a:off x="2300212" y="6331939"/>
            <a:ext cx="900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https://christophm.github.io/interpretable-ml-book/terminology.html</a:t>
            </a:r>
          </a:p>
        </p:txBody>
      </p:sp>
    </p:spTree>
    <p:extLst>
      <p:ext uri="{BB962C8B-B14F-4D97-AF65-F5344CB8AC3E}">
        <p14:creationId xmlns:p14="http://schemas.microsoft.com/office/powerpoint/2010/main" val="134578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Место МО</a:t>
            </a:r>
          </a:p>
        </p:txBody>
      </p:sp>
      <p:sp>
        <p:nvSpPr>
          <p:cNvPr id="8" name="Овал 7"/>
          <p:cNvSpPr/>
          <p:nvPr/>
        </p:nvSpPr>
        <p:spPr>
          <a:xfrm>
            <a:off x="4583832" y="1688073"/>
            <a:ext cx="5256584" cy="4536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lvl="1" algn="ctr"/>
            <a:r>
              <a:rPr lang="ru-RU" sz="16600" baseline="30000" dirty="0">
                <a:latin typeface="Montserrat" panose="020B0604020202020204" charset="-52"/>
              </a:rPr>
              <a:t>ИИ</a:t>
            </a:r>
            <a:endParaRPr lang="ru-RU" baseline="30000" dirty="0">
              <a:latin typeface="Montserrat" panose="020B0604020202020204" charset="-52"/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5075616" y="3038046"/>
            <a:ext cx="3312368" cy="31683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lvl="1" algn="ctr"/>
            <a:r>
              <a:rPr lang="ru-RU" sz="8000" baseline="30000" dirty="0">
                <a:latin typeface="Montserrat" panose="020B0604020202020204" charset="-52"/>
              </a:rPr>
              <a:t>МО</a:t>
            </a:r>
            <a:endParaRPr lang="en-US" sz="8000" baseline="30000" dirty="0">
              <a:latin typeface="Montserrat" panose="020B0604020202020204" charset="-52"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5468584" y="4478206"/>
            <a:ext cx="1935832" cy="15205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lvl="1" algn="ctr"/>
            <a:r>
              <a:rPr lang="ru-RU" sz="6000" baseline="30000" dirty="0">
                <a:latin typeface="Montserrat" panose="020B0604020202020204" charset="-52"/>
              </a:rPr>
              <a:t>НС</a:t>
            </a:r>
            <a:endParaRPr lang="en-US" sz="6000" baseline="30000" dirty="0">
              <a:latin typeface="Montserrat" panose="020B0604020202020204" charset="-52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775520" y="2780928"/>
            <a:ext cx="4092184" cy="392952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" rIns="18000" rtlCol="0" anchor="ctr" anchorCtr="1"/>
          <a:lstStyle/>
          <a:p>
            <a:pPr marL="0" lvl="1" algn="ctr"/>
            <a:r>
              <a:rPr lang="en-US" sz="7200" baseline="30000" dirty="0">
                <a:latin typeface="Montserrat" panose="020B0604020202020204" charset="-52"/>
              </a:rPr>
              <a:t>Data Science</a:t>
            </a:r>
            <a:endParaRPr lang="ru-RU" sz="1000" baseline="300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0340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9;p26"/>
          <p:cNvSpPr txBox="1"/>
          <p:nvPr/>
        </p:nvSpPr>
        <p:spPr>
          <a:xfrm>
            <a:off x="650443" y="676939"/>
            <a:ext cx="10410966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Распределение </a:t>
            </a:r>
            <a:r>
              <a:rPr lang="ru-RU" sz="3990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Дирехле</a:t>
            </a:r>
            <a:r>
              <a:rPr lang="ru-RU" sz="399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для </a:t>
            </a:r>
            <a:endParaRPr lang="en-US"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en-US" sz="399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Scientist</a:t>
            </a:r>
            <a:endParaRPr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CB3BD64-6E71-4C86-AC6E-908B0A2AE6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28" y="2070707"/>
            <a:ext cx="6097977" cy="343988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E56F60A-0649-4AC3-9301-97474B313A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31" r="16249"/>
          <a:stretch/>
        </p:blipFill>
        <p:spPr>
          <a:xfrm>
            <a:off x="1016000" y="2226607"/>
            <a:ext cx="3849511" cy="31280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0F3638-126D-4F45-B022-CCC3D9DBADD4}"/>
              </a:ext>
            </a:extLst>
          </p:cNvPr>
          <p:cNvSpPr txBox="1"/>
          <p:nvPr/>
        </p:nvSpPr>
        <p:spPr>
          <a:xfrm>
            <a:off x="5089043" y="6035524"/>
            <a:ext cx="16617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ods.ai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376D1-DFF5-4F39-ACAB-5863227DCC7D}"/>
              </a:ext>
            </a:extLst>
          </p:cNvPr>
          <p:cNvSpPr txBox="1"/>
          <p:nvPr/>
        </p:nvSpPr>
        <p:spPr>
          <a:xfrm>
            <a:off x="977001" y="3603001"/>
            <a:ext cx="167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Comic Sans MS" panose="030F0702030302020204" pitchFamily="66" charset="0"/>
              </a:rPr>
              <a:t>f()</a:t>
            </a:r>
            <a:endParaRPr lang="ru-RU" sz="5400" dirty="0">
              <a:latin typeface="Comic Sans MS" panose="030F07020303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85F3F-F48E-49F5-9125-61E14A796675}"/>
              </a:ext>
            </a:extLst>
          </p:cNvPr>
          <p:cNvSpPr txBox="1"/>
          <p:nvPr/>
        </p:nvSpPr>
        <p:spPr>
          <a:xfrm>
            <a:off x="3381839" y="2179257"/>
            <a:ext cx="1322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Comic Sans MS" panose="030F0702030302020204" pitchFamily="66" charset="0"/>
              </a:rPr>
              <a:t>y X</a:t>
            </a:r>
            <a:endParaRPr lang="ru-RU" sz="5400" dirty="0">
              <a:latin typeface="Comic Sans MS" panose="030F0702030302020204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A44E6-3FA4-43B2-8B83-82B2B77B1562}"/>
              </a:ext>
            </a:extLst>
          </p:cNvPr>
          <p:cNvSpPr txBox="1"/>
          <p:nvPr/>
        </p:nvSpPr>
        <p:spPr>
          <a:xfrm>
            <a:off x="4181778" y="3607342"/>
            <a:ext cx="748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Comic Sans MS" panose="030F0702030302020204" pitchFamily="66" charset="0"/>
              </a:rPr>
              <a:t>=</a:t>
            </a:r>
            <a:endParaRPr lang="ru-RU" sz="6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41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576236" y="21842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А каким </a:t>
            </a:r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Data Scientist </a:t>
            </a:r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вы хотите стать?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76236" y="4504193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53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Знакомство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курс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 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1890751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1" y="1918861"/>
            <a:ext cx="8398300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Знакомство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курс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 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3916915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7981136-9A70-4DD4-80FC-F4131F656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4784"/>
            <a:ext cx="12192000" cy="3497705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C7773A6E-440C-4670-B17E-ABAA424916EA}"/>
              </a:ext>
            </a:extLst>
          </p:cNvPr>
          <p:cNvSpPr/>
          <p:nvPr/>
        </p:nvSpPr>
        <p:spPr>
          <a:xfrm>
            <a:off x="1343473" y="980728"/>
            <a:ext cx="8424936" cy="403244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8F528C1-EF93-4682-A404-DACE23FE3EA4}"/>
              </a:ext>
            </a:extLst>
          </p:cNvPr>
          <p:cNvSpPr/>
          <p:nvPr/>
        </p:nvSpPr>
        <p:spPr>
          <a:xfrm>
            <a:off x="0" y="980728"/>
            <a:ext cx="1343472" cy="403244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FD2FE2CA-A1E3-4F2A-A86D-97CAA1DF196B}"/>
              </a:ext>
            </a:extLst>
          </p:cNvPr>
          <p:cNvSpPr/>
          <p:nvPr/>
        </p:nvSpPr>
        <p:spPr>
          <a:xfrm>
            <a:off x="9768408" y="980728"/>
            <a:ext cx="2423592" cy="403244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752FBB2D-796A-4811-B80C-9A61E11846F6}"/>
                  </a:ext>
                </a:extLst>
              </p:cNvPr>
              <p:cNvSpPr/>
              <p:nvPr/>
            </p:nvSpPr>
            <p:spPr>
              <a:xfrm>
                <a:off x="335360" y="836712"/>
                <a:ext cx="72327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𝕏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752FBB2D-796A-4811-B80C-9A61E1184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836712"/>
                <a:ext cx="723275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23E089D-0B43-4C61-AE04-7DEF02CF0563}"/>
                  </a:ext>
                </a:extLst>
              </p:cNvPr>
              <p:cNvSpPr/>
              <p:nvPr/>
            </p:nvSpPr>
            <p:spPr>
              <a:xfrm>
                <a:off x="10560496" y="908720"/>
                <a:ext cx="71205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23E089D-0B43-4C61-AE04-7DEF02CF0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908720"/>
                <a:ext cx="712053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8A81E5C-4697-4117-A1B4-4F7DB5943031}"/>
              </a:ext>
            </a:extLst>
          </p:cNvPr>
          <p:cNvSpPr/>
          <p:nvPr/>
        </p:nvSpPr>
        <p:spPr>
          <a:xfrm>
            <a:off x="4367808" y="836712"/>
            <a:ext cx="32143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endParaRPr lang="ru-RU" sz="44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69D4D8-4AFF-48ED-BBCB-5B6FCBD96A16}"/>
                  </a:ext>
                </a:extLst>
              </p:cNvPr>
              <p:cNvSpPr txBox="1"/>
              <p:nvPr/>
            </p:nvSpPr>
            <p:spPr>
              <a:xfrm>
                <a:off x="191345" y="5013176"/>
                <a:ext cx="6120680" cy="80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объект, требующий некоторого предсказания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69D4D8-4AFF-48ED-BBCB-5B6FCBD9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5" y="5013176"/>
                <a:ext cx="6120680" cy="801053"/>
              </a:xfrm>
              <a:prstGeom prst="rect">
                <a:avLst/>
              </a:prstGeom>
              <a:blipFill>
                <a:blip r:embed="rId7"/>
                <a:stretch>
                  <a:fillRect l="-896" b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3C81EA-C926-444E-88BC-9CBFFCC19473}"/>
                  </a:ext>
                </a:extLst>
              </p:cNvPr>
              <p:cNvSpPr txBox="1"/>
              <p:nvPr/>
            </p:nvSpPr>
            <p:spPr>
              <a:xfrm>
                <a:off x="6355567" y="4998098"/>
                <a:ext cx="5544616" cy="80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цель (</a:t>
                </a:r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target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), которая является ожидаемым предсказанием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3C81EA-C926-444E-88BC-9CBFFCC19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567" y="4998098"/>
                <a:ext cx="5544616" cy="801053"/>
              </a:xfrm>
              <a:prstGeom prst="rect">
                <a:avLst/>
              </a:prstGeom>
              <a:blipFill>
                <a:blip r:embed="rId8"/>
                <a:stretch>
                  <a:fillRect l="-990" b="-122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8F9FD64-B3B1-46A2-B07A-9DC9985ADE41}"/>
              </a:ext>
            </a:extLst>
          </p:cNvPr>
          <p:cNvSpPr txBox="1"/>
          <p:nvPr/>
        </p:nvSpPr>
        <p:spPr>
          <a:xfrm>
            <a:off x="2353275" y="6222798"/>
            <a:ext cx="6925294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features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что-то, что описывает объекты</a:t>
            </a:r>
            <a:endParaRPr lang="ru-RU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44861F5-F2D0-4B58-8E96-3B0A23582258}"/>
                  </a:ext>
                </a:extLst>
              </p:cNvPr>
              <p:cNvSpPr txBox="1"/>
              <p:nvPr/>
            </p:nvSpPr>
            <p:spPr>
              <a:xfrm>
                <a:off x="205858" y="5763974"/>
                <a:ext cx="3624710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𝕏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полный набор объектов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44861F5-F2D0-4B58-8E96-3B0A23582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58" y="5763974"/>
                <a:ext cx="3624710" cy="513282"/>
              </a:xfrm>
              <a:prstGeom prst="rect">
                <a:avLst/>
              </a:prstGeom>
              <a:blipFill>
                <a:blip r:embed="rId9"/>
                <a:stretch>
                  <a:fillRect r="-673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6F1BAC-0CBA-4000-A917-0156218AC644}"/>
                  </a:ext>
                </a:extLst>
              </p:cNvPr>
              <p:cNvSpPr txBox="1"/>
              <p:nvPr/>
            </p:nvSpPr>
            <p:spPr>
              <a:xfrm>
                <a:off x="6312024" y="5733256"/>
                <a:ext cx="3212739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полный набор целей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6F1BAC-0CBA-4000-A917-0156218AC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733256"/>
                <a:ext cx="3212739" cy="513282"/>
              </a:xfrm>
              <a:prstGeom prst="rect">
                <a:avLst/>
              </a:prstGeom>
              <a:blipFill>
                <a:blip r:embed="rId10"/>
                <a:stretch>
                  <a:fillRect r="-759" b="-14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72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  <p:bldP spid="36" grpId="0"/>
      <p:bldP spid="38" grpId="0"/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8BFB9F5E-877E-40C7-A801-D190937E1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784" y="1772816"/>
            <a:ext cx="7816354" cy="2242397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36951F18-B94D-4D86-9B31-03B11DABF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84" y="4149080"/>
            <a:ext cx="7813138" cy="2313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AE54704-CCBE-4F57-84B8-740958DA6B00}"/>
                  </a:ext>
                </a:extLst>
              </p:cNvPr>
              <p:cNvSpPr txBox="1"/>
              <p:nvPr/>
            </p:nvSpPr>
            <p:spPr>
              <a:xfrm>
                <a:off x="263351" y="1700808"/>
                <a:ext cx="4047391" cy="1123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Тренировочная выборка (</a:t>
                </a:r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train dataset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</a:t>
                </a:r>
                <a:endParaRPr lang="en-US" b="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𝑛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AE54704-CCBE-4F57-84B8-740958DA6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1" y="1700808"/>
                <a:ext cx="4047391" cy="1123834"/>
              </a:xfrm>
              <a:prstGeom prst="rect">
                <a:avLst/>
              </a:prstGeom>
              <a:blipFill>
                <a:blip r:embed="rId6"/>
                <a:stretch>
                  <a:fillRect l="-1355" t="-2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EDF263-0C63-4CCF-A004-AA8B64C5A176}"/>
                  </a:ext>
                </a:extLst>
              </p:cNvPr>
              <p:cNvSpPr txBox="1"/>
              <p:nvPr/>
            </p:nvSpPr>
            <p:spPr>
              <a:xfrm>
                <a:off x="335360" y="2780928"/>
                <a:ext cx="303195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размер выборки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EDF263-0C63-4CCF-A004-AA8B64C5A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780928"/>
                <a:ext cx="3031954" cy="45313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F6CBFE58-FA77-4B18-82BB-B34BD9810E7B}"/>
              </a:ext>
            </a:extLst>
          </p:cNvPr>
          <p:cNvSpPr txBox="1"/>
          <p:nvPr/>
        </p:nvSpPr>
        <p:spPr>
          <a:xfrm>
            <a:off x="335360" y="3501008"/>
            <a:ext cx="3119040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Данные за 2020-202</a:t>
            </a:r>
            <a: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A02BB52-56CB-4DA3-9C7D-7080B127B536}"/>
                  </a:ext>
                </a:extLst>
              </p:cNvPr>
              <p:cNvSpPr txBox="1"/>
              <p:nvPr/>
            </p:nvSpPr>
            <p:spPr>
              <a:xfrm>
                <a:off x="263351" y="4293096"/>
                <a:ext cx="3974819" cy="955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Тестовая выборка</a:t>
                </a:r>
              </a:p>
              <a:p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Известны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𝕏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 необходимо получить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</m:oMath>
                </a14:m>
                <a:endParaRPr lang="ru-RU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A02BB52-56CB-4DA3-9C7D-7080B127B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1" y="4293096"/>
                <a:ext cx="3974819" cy="955646"/>
              </a:xfrm>
              <a:prstGeom prst="rect">
                <a:avLst/>
              </a:prstGeom>
              <a:blipFill>
                <a:blip r:embed="rId8"/>
                <a:stretch>
                  <a:fillRect l="-1380" t="-3185" b="-101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2A495E11-D0FD-48BA-9E26-42A880650E62}"/>
              </a:ext>
            </a:extLst>
          </p:cNvPr>
          <p:cNvSpPr txBox="1"/>
          <p:nvPr/>
        </p:nvSpPr>
        <p:spPr>
          <a:xfrm>
            <a:off x="335360" y="5229200"/>
            <a:ext cx="3249669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Данные за 202</a:t>
            </a:r>
            <a: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-202</a:t>
            </a:r>
            <a: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0" name="object 4">
            <a:extLst>
              <a:ext uri="{FF2B5EF4-FFF2-40B4-BE49-F238E27FC236}">
                <a16:creationId xmlns:a16="http://schemas.microsoft.com/office/drawing/2014/main" id="{6AB7BF96-0C37-45D4-BCEB-772935F89FE9}"/>
              </a:ext>
            </a:extLst>
          </p:cNvPr>
          <p:cNvSpPr txBox="1"/>
          <p:nvPr/>
        </p:nvSpPr>
        <p:spPr>
          <a:xfrm>
            <a:off x="191344" y="980728"/>
            <a:ext cx="12176918" cy="63564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 algn="ctr"/>
            <a:r>
              <a:rPr lang="ru-RU" sz="4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Тренировочная и Тестовая Выборка</a:t>
            </a:r>
          </a:p>
        </p:txBody>
      </p:sp>
    </p:spTree>
    <p:extLst>
      <p:ext uri="{BB962C8B-B14F-4D97-AF65-F5344CB8AC3E}">
        <p14:creationId xmlns:p14="http://schemas.microsoft.com/office/powerpoint/2010/main" val="2493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5" grpId="0"/>
      <p:bldP spid="46" grpId="0"/>
      <p:bldP spid="47" grpId="0"/>
      <p:bldP spid="48" grpId="0"/>
      <p:bldP spid="4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4B081BF-AF7E-4D66-9131-A205C69E1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051" y="677055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/>
            </a:r>
            <a:br>
              <a:rPr lang="en-US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4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B46C14-215D-4129-866E-F3DA8B9B5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9" y="1556792"/>
            <a:ext cx="10939669" cy="2965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F047C-FB35-4CC2-8102-1F5BBDE0FD3A}"/>
              </a:ext>
            </a:extLst>
          </p:cNvPr>
          <p:cNvSpPr txBox="1"/>
          <p:nvPr/>
        </p:nvSpPr>
        <p:spPr>
          <a:xfrm>
            <a:off x="407368" y="4581128"/>
            <a:ext cx="953017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использует признаки для предсказания целевой переменной</a:t>
            </a:r>
            <a:endParaRPr lang="ru-RU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95A2C8-7251-498C-A541-E484D2F108FC}"/>
                  </a:ext>
                </a:extLst>
              </p:cNvPr>
              <p:cNvSpPr txBox="1"/>
              <p:nvPr/>
            </p:nvSpPr>
            <p:spPr>
              <a:xfrm>
                <a:off x="2135560" y="4869160"/>
                <a:ext cx="17079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: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𝕏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→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20B0604020202020204" charset="-52"/>
                  <a:ea typeface="Cambria Math" panose="02040503050406030204" pitchFamily="18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95A2C8-7251-498C-A541-E484D2F1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4869160"/>
                <a:ext cx="170796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53C975-DAC7-4EB2-956B-EB4447571469}"/>
                  </a:ext>
                </a:extLst>
              </p:cNvPr>
              <p:cNvSpPr txBox="1"/>
              <p:nvPr/>
            </p:nvSpPr>
            <p:spPr>
              <a:xfrm>
                <a:off x="4367808" y="4869160"/>
                <a:ext cx="3788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𝑎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𝔸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семейство Моделей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53C975-DAC7-4EB2-956B-EB4447571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08" y="4869160"/>
                <a:ext cx="3788153" cy="523220"/>
              </a:xfrm>
              <a:prstGeom prst="rect">
                <a:avLst/>
              </a:prstGeom>
              <a:blipFill>
                <a:blip r:embed="rId6"/>
                <a:stretch>
                  <a:fillRect r="-644" b="-127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2384094-7A14-4E15-9E6F-F64904DC28C6}"/>
                  </a:ext>
                </a:extLst>
              </p:cNvPr>
              <p:cNvSpPr/>
              <p:nvPr/>
            </p:nvSpPr>
            <p:spPr>
              <a:xfrm>
                <a:off x="11064552" y="1412776"/>
                <a:ext cx="5346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72384094-7A14-4E15-9E6F-F64904DC2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552" y="1412776"/>
                <a:ext cx="53469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4EC0F-C99D-4CA5-B637-A2BC22E29047}"/>
                  </a:ext>
                </a:extLst>
              </p:cNvPr>
              <p:cNvSpPr txBox="1"/>
              <p:nvPr/>
            </p:nvSpPr>
            <p:spPr>
              <a:xfrm>
                <a:off x="479376" y="5373216"/>
                <a:ext cx="84952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4EC0F-C99D-4CA5-B637-A2BC22E29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373216"/>
                <a:ext cx="8495274" cy="523220"/>
              </a:xfrm>
              <a:prstGeom prst="rect">
                <a:avLst/>
              </a:prstGeom>
              <a:blipFill>
                <a:blip r:embed="rId8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0DA36D-FFCB-4127-950F-307DAA880D16}"/>
                  </a:ext>
                </a:extLst>
              </p:cNvPr>
              <p:cNvSpPr txBox="1"/>
              <p:nvPr/>
            </p:nvSpPr>
            <p:spPr>
              <a:xfrm>
                <a:off x="479376" y="5805264"/>
                <a:ext cx="8267904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0DA36D-FFCB-4127-950F-307DAA88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805264"/>
                <a:ext cx="8267904" cy="513282"/>
              </a:xfrm>
              <a:prstGeom prst="rect">
                <a:avLst/>
              </a:prstGeom>
              <a:blipFill>
                <a:blip r:embed="rId9"/>
                <a:stretch>
                  <a:fillRect b="-14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76ED4D-6021-4CE4-B10C-F3596652EF27}"/>
                  </a:ext>
                </a:extLst>
              </p:cNvPr>
              <p:cNvSpPr txBox="1"/>
              <p:nvPr/>
            </p:nvSpPr>
            <p:spPr>
              <a:xfrm>
                <a:off x="479376" y="6237312"/>
                <a:ext cx="6968318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76ED4D-6021-4CE4-B10C-F3596652E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6237312"/>
                <a:ext cx="6968318" cy="513282"/>
              </a:xfrm>
              <a:prstGeom prst="rect">
                <a:avLst/>
              </a:prstGeom>
              <a:blipFill>
                <a:blip r:embed="rId10"/>
                <a:stretch>
                  <a:fillRect r="-262" b="-154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A6A0FB-927A-4CB6-AB14-8AD2C386DAB3}"/>
                  </a:ext>
                </a:extLst>
              </p:cNvPr>
              <p:cNvSpPr txBox="1"/>
              <p:nvPr/>
            </p:nvSpPr>
            <p:spPr>
              <a:xfrm>
                <a:off x="7591069" y="5877272"/>
                <a:ext cx="36308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A6A0FB-927A-4CB6-AB14-8AD2C386D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69" y="5877272"/>
                <a:ext cx="3630883" cy="400110"/>
              </a:xfrm>
              <a:prstGeom prst="rect">
                <a:avLst/>
              </a:prstGeom>
              <a:blipFill>
                <a:blip r:embed="rId11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E69822-6D7F-4096-BE85-A32DEE9CAE97}"/>
                  </a:ext>
                </a:extLst>
              </p:cNvPr>
              <p:cNvSpPr txBox="1"/>
              <p:nvPr/>
            </p:nvSpPr>
            <p:spPr>
              <a:xfrm>
                <a:off x="8311149" y="6309320"/>
                <a:ext cx="3672408" cy="424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2,1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E69822-6D7F-4096-BE85-A32DEE9CA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149" y="6309320"/>
                <a:ext cx="3672408" cy="424219"/>
              </a:xfrm>
              <a:prstGeom prst="rect">
                <a:avLst/>
              </a:prstGeom>
              <a:blipFill>
                <a:blip r:embed="rId12"/>
                <a:stretch>
                  <a:fillRect t="-2857" b="-2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30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F617A7-47A2-46CE-BE7C-E55F161C145D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Цель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/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Функция потерь (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Loss)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оценка качества модели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blipFill>
                <a:blip r:embed="rId4"/>
                <a:stretch>
                  <a:fillRect l="-989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/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Если</a:t>
                </a:r>
                <a:r>
                  <a:rPr lang="en-US" sz="3200" b="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200" b="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тогда</a:t>
                </a:r>
                <a:r>
                  <a:rPr lang="en-US" sz="3200" b="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принимает небольшие значения, иначе - большие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blipFill>
                <a:blip r:embed="rId5"/>
                <a:stretch>
                  <a:fillRect l="-586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/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/>
              <p:nvPr/>
            </p:nvSpPr>
            <p:spPr>
              <a:xfrm>
                <a:off x="479376" y="4005064"/>
                <a:ext cx="4593437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16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05064"/>
                <a:ext cx="4593437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A88E4DC-E903-40B3-8F7B-9036CD0AC126}"/>
              </a:ext>
            </a:extLst>
          </p:cNvPr>
          <p:cNvSpPr txBox="1"/>
          <p:nvPr/>
        </p:nvSpPr>
        <p:spPr>
          <a:xfrm>
            <a:off x="5879976" y="4437112"/>
            <a:ext cx="3002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Функционал Потерь</a:t>
            </a:r>
            <a:endParaRPr lang="ru-RU" sz="20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443BA-8194-4AB1-B816-B6E748223FB5}"/>
              </a:ext>
            </a:extLst>
          </p:cNvPr>
          <p:cNvSpPr txBox="1"/>
          <p:nvPr/>
        </p:nvSpPr>
        <p:spPr>
          <a:xfrm>
            <a:off x="551384" y="5445224"/>
            <a:ext cx="3533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Цель обучения</a:t>
            </a:r>
            <a:endParaRPr lang="ru-RU" sz="32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/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0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D37EBCC-3E72-473F-BD93-02A201BCA494}"/>
              </a:ext>
            </a:extLst>
          </p:cNvPr>
          <p:cNvSpPr txBox="1">
            <a:spLocks/>
          </p:cNvSpPr>
          <p:nvPr/>
        </p:nvSpPr>
        <p:spPr>
          <a:xfrm>
            <a:off x="-12640" y="759523"/>
            <a:ext cx="125293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Разложение Ошибки на Смещение и Дисперсию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03D7ED-5670-4A85-8905-D3FC95673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540" y="1340768"/>
            <a:ext cx="2222613" cy="19442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8A6594-BF7A-45DB-AAA4-D4DA0A55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3933056"/>
            <a:ext cx="2304932" cy="201622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A09AD4C-07F0-4A02-A896-C6FC834919C7}"/>
              </a:ext>
            </a:extLst>
          </p:cNvPr>
          <p:cNvCxnSpPr>
            <a:cxnSpLocks/>
          </p:cNvCxnSpPr>
          <p:nvPr/>
        </p:nvCxnSpPr>
        <p:spPr>
          <a:xfrm flipV="1">
            <a:off x="8688288" y="1772816"/>
            <a:ext cx="2520280" cy="151216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олилиния: фигура 32">
            <a:extLst>
              <a:ext uri="{FF2B5EF4-FFF2-40B4-BE49-F238E27FC236}">
                <a16:creationId xmlns:a16="http://schemas.microsoft.com/office/drawing/2014/main" id="{318BE8B7-513B-4C6A-8E44-CD6EE9D93225}"/>
              </a:ext>
            </a:extLst>
          </p:cNvPr>
          <p:cNvSpPr/>
          <p:nvPr/>
        </p:nvSpPr>
        <p:spPr>
          <a:xfrm>
            <a:off x="8904312" y="2996952"/>
            <a:ext cx="1944216" cy="3168352"/>
          </a:xfrm>
          <a:custGeom>
            <a:avLst/>
            <a:gdLst>
              <a:gd name="connsiteX0" fmla="*/ 0 w 2235200"/>
              <a:gd name="connsiteY0" fmla="*/ 3312160 h 3312160"/>
              <a:gd name="connsiteX1" fmla="*/ 233680 w 2235200"/>
              <a:gd name="connsiteY1" fmla="*/ 2011680 h 3312160"/>
              <a:gd name="connsiteX2" fmla="*/ 1046480 w 2235200"/>
              <a:gd name="connsiteY2" fmla="*/ 3281680 h 3312160"/>
              <a:gd name="connsiteX3" fmla="*/ 1219200 w 2235200"/>
              <a:gd name="connsiteY3" fmla="*/ 1910080 h 3312160"/>
              <a:gd name="connsiteX4" fmla="*/ 2082800 w 2235200"/>
              <a:gd name="connsiteY4" fmla="*/ 2174240 h 3312160"/>
              <a:gd name="connsiteX5" fmla="*/ 2235200 w 2235200"/>
              <a:gd name="connsiteY5" fmla="*/ 0 h 331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5200" h="3312160">
                <a:moveTo>
                  <a:pt x="0" y="3312160"/>
                </a:moveTo>
                <a:cubicBezTo>
                  <a:pt x="29633" y="2664460"/>
                  <a:pt x="59267" y="2016760"/>
                  <a:pt x="233680" y="2011680"/>
                </a:cubicBezTo>
                <a:cubicBezTo>
                  <a:pt x="408093" y="2006600"/>
                  <a:pt x="882227" y="3298613"/>
                  <a:pt x="1046480" y="3281680"/>
                </a:cubicBezTo>
                <a:cubicBezTo>
                  <a:pt x="1210733" y="3264747"/>
                  <a:pt x="1046480" y="2094653"/>
                  <a:pt x="1219200" y="1910080"/>
                </a:cubicBezTo>
                <a:cubicBezTo>
                  <a:pt x="1391920" y="1725507"/>
                  <a:pt x="1913467" y="2492587"/>
                  <a:pt x="2082800" y="2174240"/>
                </a:cubicBezTo>
                <a:cubicBezTo>
                  <a:pt x="2252133" y="1855893"/>
                  <a:pt x="2192867" y="362373"/>
                  <a:pt x="2235200" y="0"/>
                </a:cubicBezTo>
              </a:path>
            </a:pathLst>
          </a:cu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66EACD-530F-41E3-BA07-7520C733CDD2}"/>
              </a:ext>
            </a:extLst>
          </p:cNvPr>
          <p:cNvSpPr/>
          <p:nvPr/>
        </p:nvSpPr>
        <p:spPr>
          <a:xfrm>
            <a:off x="263352" y="1700808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Ошибка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смещения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(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Bias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Error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) - это ошибка из-за ошибочных предположений в алгоритме обучения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0867C8B-6EB1-4519-B5C0-10A3D8D1DC15}"/>
              </a:ext>
            </a:extLst>
          </p:cNvPr>
          <p:cNvSpPr/>
          <p:nvPr/>
        </p:nvSpPr>
        <p:spPr>
          <a:xfrm>
            <a:off x="335360" y="3789040"/>
            <a:ext cx="77291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Дисперсия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(Variance)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- это ошибка из-за чувствительности к небольшим колебаниям обучающей выборки</a:t>
            </a:r>
            <a:endParaRPr lang="ru-RU" sz="20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+mj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AC08D02-48CC-4931-8D3F-F27D85BF61DB}"/>
              </a:ext>
            </a:extLst>
          </p:cNvPr>
          <p:cNvSpPr/>
          <p:nvPr/>
        </p:nvSpPr>
        <p:spPr>
          <a:xfrm>
            <a:off x="335360" y="2492896"/>
            <a:ext cx="8364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Высокая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ошибка смещения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- модель слишком проста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025FB25-D454-4E99-9D3A-DAF31759C880}"/>
              </a:ext>
            </a:extLst>
          </p:cNvPr>
          <p:cNvSpPr/>
          <p:nvPr/>
        </p:nvSpPr>
        <p:spPr>
          <a:xfrm>
            <a:off x="335361" y="4941168"/>
            <a:ext cx="74243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Высокая дисперсия - модель плохо работает на новых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/>
              <p:nvPr/>
            </p:nvSpPr>
            <p:spPr>
              <a:xfrm>
                <a:off x="-384720" y="3043436"/>
                <a:ext cx="53240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3043436"/>
                <a:ext cx="53240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/>
              <p:nvPr/>
            </p:nvSpPr>
            <p:spPr>
              <a:xfrm>
                <a:off x="0" y="5750024"/>
                <a:ext cx="7920880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50024"/>
                <a:ext cx="7920880" cy="528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41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/>
              <p:nvPr/>
            </p:nvSpPr>
            <p:spPr>
              <a:xfrm>
                <a:off x="335360" y="1484784"/>
                <a:ext cx="4824536" cy="893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484784"/>
                <a:ext cx="4824536" cy="893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/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~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𝐵𝑖𝑎𝑠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𝑉𝑎𝑟𝑖𝑎𝑛𝑐𝑒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σ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/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σ</m:t>
                        </m:r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chemeClr val="bg1"/>
                    </a:solidFill>
                  </a:rPr>
                  <a:t>- </a:t>
                </a:r>
                <a:r>
                  <a:rPr lang="ru-RU" sz="4000" dirty="0">
                    <a:solidFill>
                      <a:schemeClr val="bg1"/>
                    </a:solidFill>
                  </a:rPr>
                  <a:t>случайный шум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blipFill>
                <a:blip r:embed="rId6"/>
                <a:stretch>
                  <a:fillRect t="-15385" b="-35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731254-4583-4FAC-A452-79D4952BE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6729" y="3712049"/>
            <a:ext cx="1463167" cy="146926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0AC682A-EF0F-4171-A7AE-8FAE865D9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906" y="5355497"/>
            <a:ext cx="1463167" cy="14692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4B80353-6432-4539-AB91-5EEE85A4F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3789040"/>
            <a:ext cx="1463167" cy="146926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1C91532-A774-4047-A2CB-B91AE48CE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5357959"/>
            <a:ext cx="1463167" cy="1469263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C9619C60-FFD7-48DB-93C6-5D03DD01E5A6}"/>
              </a:ext>
            </a:extLst>
          </p:cNvPr>
          <p:cNvSpPr/>
          <p:nvPr/>
        </p:nvSpPr>
        <p:spPr>
          <a:xfrm>
            <a:off x="8040145" y="473789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6C0E0538-F9AC-4167-ACBF-DD97022AA2E1}"/>
              </a:ext>
            </a:extLst>
          </p:cNvPr>
          <p:cNvSpPr/>
          <p:nvPr/>
        </p:nvSpPr>
        <p:spPr>
          <a:xfrm>
            <a:off x="8458253" y="47515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2527FC2-F1DB-4EB2-9606-77B66D8B50DF}"/>
              </a:ext>
            </a:extLst>
          </p:cNvPr>
          <p:cNvSpPr/>
          <p:nvPr/>
        </p:nvSpPr>
        <p:spPr>
          <a:xfrm>
            <a:off x="8243367" y="425951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B68C641-4770-4143-82BB-72F3C717EF33}"/>
              </a:ext>
            </a:extLst>
          </p:cNvPr>
          <p:cNvSpPr/>
          <p:nvPr/>
        </p:nvSpPr>
        <p:spPr>
          <a:xfrm>
            <a:off x="8207367" y="447663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DAFC5FC5-0269-4D0F-A7C8-7A64EAF8247F}"/>
              </a:ext>
            </a:extLst>
          </p:cNvPr>
          <p:cNvSpPr/>
          <p:nvPr/>
        </p:nvSpPr>
        <p:spPr>
          <a:xfrm>
            <a:off x="8494253" y="457831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4328CBE4-10C6-498F-AAE9-5C914A178632}"/>
              </a:ext>
            </a:extLst>
          </p:cNvPr>
          <p:cNvSpPr/>
          <p:nvPr/>
        </p:nvSpPr>
        <p:spPr>
          <a:xfrm>
            <a:off x="7979888" y="44152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B741C5C7-9059-414D-BD8C-E00938338EA9}"/>
              </a:ext>
            </a:extLst>
          </p:cNvPr>
          <p:cNvSpPr/>
          <p:nvPr/>
        </p:nvSpPr>
        <p:spPr>
          <a:xfrm>
            <a:off x="8421614" y="425594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F6386580-1062-4EE9-8DF2-EDAF9AFC11CD}"/>
              </a:ext>
            </a:extLst>
          </p:cNvPr>
          <p:cNvSpPr/>
          <p:nvPr/>
        </p:nvSpPr>
        <p:spPr>
          <a:xfrm>
            <a:off x="7996268" y="460720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2F08A892-28B3-4815-9A7B-7886BE35DC0F}"/>
              </a:ext>
            </a:extLst>
          </p:cNvPr>
          <p:cNvSpPr/>
          <p:nvPr/>
        </p:nvSpPr>
        <p:spPr>
          <a:xfrm>
            <a:off x="8084001" y="4354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CCD36DE0-605F-4C73-B8B9-E50827E66E63}"/>
              </a:ext>
            </a:extLst>
          </p:cNvPr>
          <p:cNvSpPr/>
          <p:nvPr/>
        </p:nvSpPr>
        <p:spPr>
          <a:xfrm>
            <a:off x="7816244" y="4372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1E69BF22-E7E7-4261-B4EB-4E4D189BAB48}"/>
              </a:ext>
            </a:extLst>
          </p:cNvPr>
          <p:cNvSpPr/>
          <p:nvPr/>
        </p:nvSpPr>
        <p:spPr>
          <a:xfrm>
            <a:off x="8171367" y="483890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D6EB2DA-3C5A-481C-9FD4-BBD27D964332}"/>
              </a:ext>
            </a:extLst>
          </p:cNvPr>
          <p:cNvSpPr/>
          <p:nvPr/>
        </p:nvSpPr>
        <p:spPr>
          <a:xfrm>
            <a:off x="7997481" y="40956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02C4A2E-CD5B-48A8-9EAA-8C3F25231DAB}"/>
              </a:ext>
            </a:extLst>
          </p:cNvPr>
          <p:cNvSpPr/>
          <p:nvPr/>
        </p:nvSpPr>
        <p:spPr>
          <a:xfrm>
            <a:off x="4367090" y="431169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3511B9C6-699D-47AC-843C-1A4F9930B97E}"/>
              </a:ext>
            </a:extLst>
          </p:cNvPr>
          <p:cNvSpPr/>
          <p:nvPr/>
        </p:nvSpPr>
        <p:spPr>
          <a:xfrm>
            <a:off x="4403090" y="4386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5425AED-45AF-4F2D-9A04-23DDAAA3F99D}"/>
              </a:ext>
            </a:extLst>
          </p:cNvPr>
          <p:cNvSpPr/>
          <p:nvPr/>
        </p:nvSpPr>
        <p:spPr>
          <a:xfrm>
            <a:off x="4451138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CF41F4D4-779D-41A2-A167-9FB7B5836AC2}"/>
              </a:ext>
            </a:extLst>
          </p:cNvPr>
          <p:cNvSpPr/>
          <p:nvPr/>
        </p:nvSpPr>
        <p:spPr>
          <a:xfrm>
            <a:off x="4390466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5FF0F24-C11A-49F9-9E78-6AD9011B8BF8}"/>
              </a:ext>
            </a:extLst>
          </p:cNvPr>
          <p:cNvSpPr/>
          <p:nvPr/>
        </p:nvSpPr>
        <p:spPr>
          <a:xfrm>
            <a:off x="4385090" y="448667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181581DA-E63D-4E5B-A35F-BDB522D0F9F1}"/>
              </a:ext>
            </a:extLst>
          </p:cNvPr>
          <p:cNvSpPr/>
          <p:nvPr/>
        </p:nvSpPr>
        <p:spPr>
          <a:xfrm>
            <a:off x="4495482" y="443175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3C6D0202-DB71-4BE7-A3B1-22F503373361}"/>
              </a:ext>
            </a:extLst>
          </p:cNvPr>
          <p:cNvSpPr/>
          <p:nvPr/>
        </p:nvSpPr>
        <p:spPr>
          <a:xfrm>
            <a:off x="4293794" y="4440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00D900D3-2804-4EE9-9D78-C2EF5E340175}"/>
              </a:ext>
            </a:extLst>
          </p:cNvPr>
          <p:cNvSpPr/>
          <p:nvPr/>
        </p:nvSpPr>
        <p:spPr>
          <a:xfrm>
            <a:off x="4457382" y="450595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394C17C0-BDBC-403E-A30C-00348EB50BAC}"/>
              </a:ext>
            </a:extLst>
          </p:cNvPr>
          <p:cNvSpPr/>
          <p:nvPr/>
        </p:nvSpPr>
        <p:spPr>
          <a:xfrm>
            <a:off x="4451138" y="44086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643B8D23-71AA-4B7F-81FE-0CF6CFA17485}"/>
              </a:ext>
            </a:extLst>
          </p:cNvPr>
          <p:cNvSpPr/>
          <p:nvPr/>
        </p:nvSpPr>
        <p:spPr>
          <a:xfrm>
            <a:off x="4293794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F8BD2F1B-358C-4346-8885-8D08E8286AA2}"/>
              </a:ext>
            </a:extLst>
          </p:cNvPr>
          <p:cNvSpPr/>
          <p:nvPr/>
        </p:nvSpPr>
        <p:spPr>
          <a:xfrm>
            <a:off x="4354466" y="44547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C8B853A3-059A-4632-82BC-DC13A87127B3}"/>
              </a:ext>
            </a:extLst>
          </p:cNvPr>
          <p:cNvSpPr/>
          <p:nvPr/>
        </p:nvSpPr>
        <p:spPr>
          <a:xfrm>
            <a:off x="4329794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3AFCCFD4-908D-4992-A432-5A7633C86615}"/>
              </a:ext>
            </a:extLst>
          </p:cNvPr>
          <p:cNvSpPr/>
          <p:nvPr/>
        </p:nvSpPr>
        <p:spPr>
          <a:xfrm>
            <a:off x="4172730" y="567984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E8AD2829-A984-412E-BF18-BD5645C2F069}"/>
              </a:ext>
            </a:extLst>
          </p:cNvPr>
          <p:cNvSpPr/>
          <p:nvPr/>
        </p:nvSpPr>
        <p:spPr>
          <a:xfrm>
            <a:off x="4208730" y="5755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A6E294EF-90F0-442D-AAF8-8F5F9480ADBD}"/>
              </a:ext>
            </a:extLst>
          </p:cNvPr>
          <p:cNvSpPr/>
          <p:nvPr/>
        </p:nvSpPr>
        <p:spPr>
          <a:xfrm>
            <a:off x="4256778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F5B5084C-0957-4770-B739-BC30E61361BB}"/>
              </a:ext>
            </a:extLst>
          </p:cNvPr>
          <p:cNvSpPr/>
          <p:nvPr/>
        </p:nvSpPr>
        <p:spPr>
          <a:xfrm>
            <a:off x="4196106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0953EABD-F98C-40DA-8D3D-C4AAEC303005}"/>
              </a:ext>
            </a:extLst>
          </p:cNvPr>
          <p:cNvSpPr/>
          <p:nvPr/>
        </p:nvSpPr>
        <p:spPr>
          <a:xfrm>
            <a:off x="4190730" y="585482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0764C4C5-DA6D-4474-90FE-BA84139B7C0D}"/>
              </a:ext>
            </a:extLst>
          </p:cNvPr>
          <p:cNvSpPr/>
          <p:nvPr/>
        </p:nvSpPr>
        <p:spPr>
          <a:xfrm>
            <a:off x="4301122" y="579990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4D2BF117-4CFD-405B-8795-FB8D47445547}"/>
              </a:ext>
            </a:extLst>
          </p:cNvPr>
          <p:cNvSpPr/>
          <p:nvPr/>
        </p:nvSpPr>
        <p:spPr>
          <a:xfrm>
            <a:off x="4099434" y="5809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07F0EBD2-E6EE-4135-9F8E-F4D59D6260F3}"/>
              </a:ext>
            </a:extLst>
          </p:cNvPr>
          <p:cNvSpPr/>
          <p:nvPr/>
        </p:nvSpPr>
        <p:spPr>
          <a:xfrm>
            <a:off x="4263022" y="58741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B29BEDA9-12FF-4139-8DC9-F38E239949B4}"/>
              </a:ext>
            </a:extLst>
          </p:cNvPr>
          <p:cNvSpPr/>
          <p:nvPr/>
        </p:nvSpPr>
        <p:spPr>
          <a:xfrm>
            <a:off x="4256778" y="57768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DE5FF701-3B61-4E30-8AA5-CC86F4BC543B}"/>
              </a:ext>
            </a:extLst>
          </p:cNvPr>
          <p:cNvSpPr/>
          <p:nvPr/>
        </p:nvSpPr>
        <p:spPr>
          <a:xfrm>
            <a:off x="4099434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84143460-152B-4DF7-83D4-2E7DF6B4B154}"/>
              </a:ext>
            </a:extLst>
          </p:cNvPr>
          <p:cNvSpPr/>
          <p:nvPr/>
        </p:nvSpPr>
        <p:spPr>
          <a:xfrm>
            <a:off x="4160106" y="58229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64AABB6-5AD3-450A-8F4B-B9C1DA751ED9}"/>
              </a:ext>
            </a:extLst>
          </p:cNvPr>
          <p:cNvSpPr/>
          <p:nvPr/>
        </p:nvSpPr>
        <p:spPr>
          <a:xfrm>
            <a:off x="4135434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07EF9F2E-E165-40B5-9C1C-59E0223FC2BE}"/>
              </a:ext>
            </a:extLst>
          </p:cNvPr>
          <p:cNvSpPr/>
          <p:nvPr/>
        </p:nvSpPr>
        <p:spPr>
          <a:xfrm>
            <a:off x="8255993" y="603061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2147255F-0D5A-407B-A587-86EAB065EB96}"/>
              </a:ext>
            </a:extLst>
          </p:cNvPr>
          <p:cNvSpPr/>
          <p:nvPr/>
        </p:nvSpPr>
        <p:spPr>
          <a:xfrm>
            <a:off x="8674101" y="604422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FF62A95E-6C65-4012-9F36-0F1E761A0BD5}"/>
              </a:ext>
            </a:extLst>
          </p:cNvPr>
          <p:cNvSpPr/>
          <p:nvPr/>
        </p:nvSpPr>
        <p:spPr>
          <a:xfrm>
            <a:off x="8459215" y="555223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9438F18E-4344-496B-9A54-10A9170CAD5F}"/>
              </a:ext>
            </a:extLst>
          </p:cNvPr>
          <p:cNvSpPr/>
          <p:nvPr/>
        </p:nvSpPr>
        <p:spPr>
          <a:xfrm>
            <a:off x="8423215" y="57693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8A2EAE98-7EEA-4B75-998D-7CEF9639292C}"/>
              </a:ext>
            </a:extLst>
          </p:cNvPr>
          <p:cNvSpPr/>
          <p:nvPr/>
        </p:nvSpPr>
        <p:spPr>
          <a:xfrm>
            <a:off x="8710101" y="58710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23D11637-133C-49C6-982E-A48303CFF648}"/>
              </a:ext>
            </a:extLst>
          </p:cNvPr>
          <p:cNvSpPr/>
          <p:nvPr/>
        </p:nvSpPr>
        <p:spPr>
          <a:xfrm>
            <a:off x="8195736" y="57079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35452550-C91B-4757-A860-173A5A2F144B}"/>
              </a:ext>
            </a:extLst>
          </p:cNvPr>
          <p:cNvSpPr/>
          <p:nvPr/>
        </p:nvSpPr>
        <p:spPr>
          <a:xfrm>
            <a:off x="8637462" y="554866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E35C3964-423B-4273-98EC-A587E8148D8D}"/>
              </a:ext>
            </a:extLst>
          </p:cNvPr>
          <p:cNvSpPr/>
          <p:nvPr/>
        </p:nvSpPr>
        <p:spPr>
          <a:xfrm>
            <a:off x="8212116" y="589992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ED39370F-2AC6-4FF4-B011-C9C24B4DBCF4}"/>
              </a:ext>
            </a:extLst>
          </p:cNvPr>
          <p:cNvSpPr/>
          <p:nvPr/>
        </p:nvSpPr>
        <p:spPr>
          <a:xfrm>
            <a:off x="8299849" y="5647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141DF648-565F-4E84-83D6-8812D5271171}"/>
              </a:ext>
            </a:extLst>
          </p:cNvPr>
          <p:cNvSpPr/>
          <p:nvPr/>
        </p:nvSpPr>
        <p:spPr>
          <a:xfrm>
            <a:off x="8032092" y="5665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C269D445-DD7C-4D48-BAFE-4BC479CEDABC}"/>
              </a:ext>
            </a:extLst>
          </p:cNvPr>
          <p:cNvSpPr/>
          <p:nvPr/>
        </p:nvSpPr>
        <p:spPr>
          <a:xfrm>
            <a:off x="8387215" y="613162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3B35813F-98BD-4CB7-A2F7-57C8E2D3941E}"/>
              </a:ext>
            </a:extLst>
          </p:cNvPr>
          <p:cNvSpPr/>
          <p:nvPr/>
        </p:nvSpPr>
        <p:spPr>
          <a:xfrm>
            <a:off x="8213329" y="5388379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BA67C7-90A2-4DA0-A941-8678FE7B49C8}"/>
              </a:ext>
            </a:extLst>
          </p:cNvPr>
          <p:cNvSpPr txBox="1"/>
          <p:nvPr/>
        </p:nvSpPr>
        <p:spPr>
          <a:xfrm>
            <a:off x="767408" y="4005064"/>
            <a:ext cx="23725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Низкое Смещение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768C00E-777D-49E8-AFC7-C983F6CC73F3}"/>
              </a:ext>
            </a:extLst>
          </p:cNvPr>
          <p:cNvSpPr txBox="1"/>
          <p:nvPr/>
        </p:nvSpPr>
        <p:spPr>
          <a:xfrm>
            <a:off x="839416" y="5589240"/>
            <a:ext cx="28226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Высокое Смещение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8A13F1F-6782-4875-B394-52AF51250812}"/>
              </a:ext>
            </a:extLst>
          </p:cNvPr>
          <p:cNvSpPr txBox="1"/>
          <p:nvPr/>
        </p:nvSpPr>
        <p:spPr>
          <a:xfrm>
            <a:off x="2639616" y="3140968"/>
            <a:ext cx="4032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Низкая Дисперсия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DFD081-F962-4441-BCB0-D7570892DC73}"/>
              </a:ext>
            </a:extLst>
          </p:cNvPr>
          <p:cNvSpPr txBox="1"/>
          <p:nvPr/>
        </p:nvSpPr>
        <p:spPr>
          <a:xfrm>
            <a:off x="6456040" y="3212976"/>
            <a:ext cx="52133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Высокая Дисперсия</a:t>
            </a:r>
          </a:p>
        </p:txBody>
      </p:sp>
      <p:sp>
        <p:nvSpPr>
          <p:cNvPr id="66" name="Заголовок 1">
            <a:extLst>
              <a:ext uri="{FF2B5EF4-FFF2-40B4-BE49-F238E27FC236}">
                <a16:creationId xmlns:a16="http://schemas.microsoft.com/office/drawing/2014/main" id="{A3AF66E5-9437-4EBD-A30E-2B5FEA0797F7}"/>
              </a:ext>
            </a:extLst>
          </p:cNvPr>
          <p:cNvSpPr txBox="1">
            <a:spLocks/>
          </p:cNvSpPr>
          <p:nvPr/>
        </p:nvSpPr>
        <p:spPr>
          <a:xfrm>
            <a:off x="-96688" y="873070"/>
            <a:ext cx="12288688" cy="827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14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/>
      <p:bldP spid="7" grpId="0"/>
      <p:bldP spid="8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/>
      <p:bldP spid="64" grpId="0"/>
      <p:bldP spid="6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F25DC31-0234-4FDA-ADDF-A003E0862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8720"/>
            <a:ext cx="12192000" cy="82773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9FDC88-4195-4BC6-A9E3-F984389FD25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055440" y="1556792"/>
            <a:ext cx="7019736" cy="42909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238335-716C-4ABE-A532-E9A76BC7D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240" y="3541373"/>
            <a:ext cx="3786674" cy="331236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69CF6D-C2E4-4F33-B104-72EC2249C0B0}"/>
              </a:ext>
            </a:extLst>
          </p:cNvPr>
          <p:cNvSpPr/>
          <p:nvPr/>
        </p:nvSpPr>
        <p:spPr>
          <a:xfrm>
            <a:off x="479376" y="6021288"/>
            <a:ext cx="44097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Нормально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86D0E56-E85A-4BAE-9B2F-2D737B21BFC8}"/>
                  </a:ext>
                </a:extLst>
              </p:cNvPr>
              <p:cNvSpPr/>
              <p:nvPr/>
            </p:nvSpPr>
            <p:spPr>
              <a:xfrm>
                <a:off x="119336" y="6273225"/>
                <a:ext cx="827564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𝒙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86D0E56-E85A-4BAE-9B2F-2D737B21B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273225"/>
                <a:ext cx="827564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олилиния: фигура 21">
            <a:extLst>
              <a:ext uri="{FF2B5EF4-FFF2-40B4-BE49-F238E27FC236}">
                <a16:creationId xmlns:a16="http://schemas.microsoft.com/office/drawing/2014/main" id="{7B6FBDA0-DF80-4B84-B8AE-523CC3AF0D55}"/>
              </a:ext>
            </a:extLst>
          </p:cNvPr>
          <p:cNvSpPr/>
          <p:nvPr/>
        </p:nvSpPr>
        <p:spPr>
          <a:xfrm>
            <a:off x="1566844" y="1999764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3" name="Полилиния: фигура 22">
            <a:extLst>
              <a:ext uri="{FF2B5EF4-FFF2-40B4-BE49-F238E27FC236}">
                <a16:creationId xmlns:a16="http://schemas.microsoft.com/office/drawing/2014/main" id="{CAEA861E-8580-4DDA-8D66-8AB5F62290C7}"/>
              </a:ext>
            </a:extLst>
          </p:cNvPr>
          <p:cNvSpPr/>
          <p:nvPr/>
        </p:nvSpPr>
        <p:spPr>
          <a:xfrm>
            <a:off x="1934656" y="1770950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7DECDF4-E878-40D2-97F2-BAE0A7BA8F26}"/>
              </a:ext>
            </a:extLst>
          </p:cNvPr>
          <p:cNvSpPr/>
          <p:nvPr/>
        </p:nvSpPr>
        <p:spPr>
          <a:xfrm rot="16200000">
            <a:off x="-437000" y="3100918"/>
            <a:ext cx="2664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E9F0F2C-F62C-4F4F-8D78-36D735C7F661}"/>
              </a:ext>
            </a:extLst>
          </p:cNvPr>
          <p:cNvSpPr/>
          <p:nvPr/>
        </p:nvSpPr>
        <p:spPr>
          <a:xfrm>
            <a:off x="2784196" y="5689713"/>
            <a:ext cx="4607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A9AAEA5-EA8B-47DC-B325-74575C954572}"/>
              </a:ext>
            </a:extLst>
          </p:cNvPr>
          <p:cNvSpPr/>
          <p:nvPr/>
        </p:nvSpPr>
        <p:spPr>
          <a:xfrm>
            <a:off x="5519936" y="4581128"/>
            <a:ext cx="60370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Потери на </a:t>
            </a:r>
            <a:r>
              <a:rPr lang="ru-RU" sz="2000" dirty="0">
                <a:solidFill>
                  <a:srgbClr val="00B05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E4412A3-AA9C-481D-9AFF-177F4201A839}"/>
              </a:ext>
            </a:extLst>
          </p:cNvPr>
          <p:cNvSpPr/>
          <p:nvPr/>
        </p:nvSpPr>
        <p:spPr>
          <a:xfrm>
            <a:off x="6456040" y="2636912"/>
            <a:ext cx="5532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20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114782C-9D71-4DBC-A858-0ABB4DADAE45}"/>
              </a:ext>
            </a:extLst>
          </p:cNvPr>
          <p:cNvSpPr/>
          <p:nvPr/>
        </p:nvSpPr>
        <p:spPr>
          <a:xfrm>
            <a:off x="3449573" y="4026835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9" name="Символ &quot;Запрещено&quot; 28">
            <a:extLst>
              <a:ext uri="{FF2B5EF4-FFF2-40B4-BE49-F238E27FC236}">
                <a16:creationId xmlns:a16="http://schemas.microsoft.com/office/drawing/2014/main" id="{5B353C29-7009-4083-BA1D-F03BCE81D607}"/>
              </a:ext>
            </a:extLst>
          </p:cNvPr>
          <p:cNvSpPr/>
          <p:nvPr/>
        </p:nvSpPr>
        <p:spPr>
          <a:xfrm>
            <a:off x="6960096" y="1844824"/>
            <a:ext cx="2195944" cy="1944216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20" name="Дуга 19">
            <a:extLst>
              <a:ext uri="{FF2B5EF4-FFF2-40B4-BE49-F238E27FC236}">
                <a16:creationId xmlns:a16="http://schemas.microsoft.com/office/drawing/2014/main" id="{279FBE65-69C6-43DD-83A8-96C718E55F5D}"/>
              </a:ext>
            </a:extLst>
          </p:cNvPr>
          <p:cNvSpPr/>
          <p:nvPr/>
        </p:nvSpPr>
        <p:spPr>
          <a:xfrm rot="5707709">
            <a:off x="5094219" y="-178107"/>
            <a:ext cx="7203242" cy="6331813"/>
          </a:xfrm>
          <a:prstGeom prst="arc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32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 animBg="1"/>
      <p:bldP spid="13" grpId="0" animBg="1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Валидация</a:t>
            </a:r>
            <a:endParaRPr lang="ru-RU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767408" y="2492896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992" y="1573684"/>
            <a:ext cx="5486737" cy="11076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984" y="2365772"/>
            <a:ext cx="3839112" cy="9016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7400" y="2437780"/>
            <a:ext cx="1914146" cy="6708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684165" y="1863132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EB079B-EFD6-43FE-8B59-BFAAF7D6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3157860"/>
            <a:ext cx="5486737" cy="11076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B5810FD-DB9F-405E-8A82-9311448A7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992" y="4021956"/>
            <a:ext cx="5544616" cy="27275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263352" y="4869160"/>
            <a:ext cx="956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263352" y="4149080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28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11" grpId="0"/>
      <p:bldP spid="14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B29655F-2490-4B9F-859A-DF5F4EA3B1A3}"/>
              </a:ext>
            </a:extLst>
          </p:cNvPr>
          <p:cNvSpPr txBox="1">
            <a:spLocks/>
          </p:cNvSpPr>
          <p:nvPr/>
        </p:nvSpPr>
        <p:spPr>
          <a:xfrm>
            <a:off x="-49063" y="720670"/>
            <a:ext cx="122886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BA5D8F-7B49-4379-B21F-D3D410EE6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50" y="1845158"/>
            <a:ext cx="7019736" cy="4290910"/>
          </a:xfrm>
          <a:prstGeom prst="rect">
            <a:avLst/>
          </a:prstGeom>
        </p:spPr>
      </p:pic>
      <p:sp>
        <p:nvSpPr>
          <p:cNvPr id="9" name="Полилиния: фигура 14">
            <a:extLst>
              <a:ext uri="{FF2B5EF4-FFF2-40B4-BE49-F238E27FC236}">
                <a16:creationId xmlns:a16="http://schemas.microsoft.com/office/drawing/2014/main" id="{DE910696-E490-49A5-8988-93E49077B252}"/>
              </a:ext>
            </a:extLst>
          </p:cNvPr>
          <p:cNvSpPr/>
          <p:nvPr/>
        </p:nvSpPr>
        <p:spPr>
          <a:xfrm>
            <a:off x="1011854" y="2288130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0" name="Полилиния: фигура 15">
            <a:extLst>
              <a:ext uri="{FF2B5EF4-FFF2-40B4-BE49-F238E27FC236}">
                <a16:creationId xmlns:a16="http://schemas.microsoft.com/office/drawing/2014/main" id="{394279C8-0AE9-401F-877E-8D092BA1FD1A}"/>
              </a:ext>
            </a:extLst>
          </p:cNvPr>
          <p:cNvSpPr/>
          <p:nvPr/>
        </p:nvSpPr>
        <p:spPr>
          <a:xfrm>
            <a:off x="1379666" y="2059316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4A16F49-8E45-4631-8D7A-7B15ED00BC64}"/>
              </a:ext>
            </a:extLst>
          </p:cNvPr>
          <p:cNvSpPr/>
          <p:nvPr/>
        </p:nvSpPr>
        <p:spPr>
          <a:xfrm rot="16200000">
            <a:off x="-1075201" y="3255386"/>
            <a:ext cx="2664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B87CF59-E446-4CFB-A34C-60FE2B99605A}"/>
              </a:ext>
            </a:extLst>
          </p:cNvPr>
          <p:cNvSpPr/>
          <p:nvPr/>
        </p:nvSpPr>
        <p:spPr>
          <a:xfrm>
            <a:off x="1343472" y="5805264"/>
            <a:ext cx="6410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7147975-6570-4032-ACA6-686836897E16}"/>
              </a:ext>
            </a:extLst>
          </p:cNvPr>
          <p:cNvSpPr/>
          <p:nvPr/>
        </p:nvSpPr>
        <p:spPr>
          <a:xfrm>
            <a:off x="6384032" y="4437112"/>
            <a:ext cx="58555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Потери на </a:t>
            </a:r>
            <a:r>
              <a:rPr lang="ru-RU" sz="3200" dirty="0">
                <a:solidFill>
                  <a:srgbClr val="00B05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EA8E506-C94A-40D0-9544-CCBE689C59DC}"/>
              </a:ext>
            </a:extLst>
          </p:cNvPr>
          <p:cNvSpPr/>
          <p:nvPr/>
        </p:nvSpPr>
        <p:spPr>
          <a:xfrm>
            <a:off x="6528048" y="1700808"/>
            <a:ext cx="40991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32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15" name="Полилиния: фигура 20">
            <a:extLst>
              <a:ext uri="{FF2B5EF4-FFF2-40B4-BE49-F238E27FC236}">
                <a16:creationId xmlns:a16="http://schemas.microsoft.com/office/drawing/2014/main" id="{956FA2F8-2073-45D2-A0E6-C071ADC07AD0}"/>
              </a:ext>
            </a:extLst>
          </p:cNvPr>
          <p:cNvSpPr/>
          <p:nvPr/>
        </p:nvSpPr>
        <p:spPr>
          <a:xfrm>
            <a:off x="1021730" y="2192594"/>
            <a:ext cx="5444266" cy="2533936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0DF3EDC-5952-4688-9332-7902C9026E2C}"/>
              </a:ext>
            </a:extLst>
          </p:cNvPr>
          <p:cNvSpPr/>
          <p:nvPr/>
        </p:nvSpPr>
        <p:spPr>
          <a:xfrm>
            <a:off x="6312024" y="3212976"/>
            <a:ext cx="56166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 на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</a:t>
            </a:r>
            <a:r>
              <a:rPr lang="ru-RU" sz="3200" dirty="0" err="1">
                <a:solidFill>
                  <a:srgbClr val="FFC00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Валидационных</a:t>
            </a:r>
            <a:r>
              <a:rPr lang="ru-RU" sz="3200" dirty="0">
                <a:solidFill>
                  <a:srgbClr val="FFC00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Данных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5029062-CBAA-45C9-9F80-45139EC13EC4}"/>
              </a:ext>
            </a:extLst>
          </p:cNvPr>
          <p:cNvSpPr/>
          <p:nvPr/>
        </p:nvSpPr>
        <p:spPr>
          <a:xfrm>
            <a:off x="2894583" y="4315201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8" name="Символ &quot;Запрещено&quot; 28">
            <a:extLst>
              <a:ext uri="{FF2B5EF4-FFF2-40B4-BE49-F238E27FC236}">
                <a16:creationId xmlns:a16="http://schemas.microsoft.com/office/drawing/2014/main" id="{ABFA487A-1C65-43F5-BBD3-5F70F233E5A2}"/>
              </a:ext>
            </a:extLst>
          </p:cNvPr>
          <p:cNvSpPr/>
          <p:nvPr/>
        </p:nvSpPr>
        <p:spPr>
          <a:xfrm>
            <a:off x="7392144" y="1484784"/>
            <a:ext cx="1619880" cy="1512168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7692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 animBg="1"/>
      <p:bldP spid="16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/>
        </p:nvSpPr>
        <p:spPr>
          <a:xfrm>
            <a:off x="789743" y="4751576"/>
            <a:ext cx="3782257" cy="185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1800" b="1" dirty="0">
                <a:solidFill>
                  <a:srgbClr val="3CB250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</a:p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Доцент, ИРИТ-РТФ, </a:t>
            </a:r>
            <a:r>
              <a:rPr lang="ru-RU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УрФУ</a:t>
            </a:r>
            <a:endParaRPr sz="2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 rotWithShape="1">
          <a:blip r:embed="rId4"/>
          <a:srcRect l="10900" t="25130" r="5213" b="8089"/>
          <a:stretch/>
        </p:blipFill>
        <p:spPr bwMode="auto">
          <a:xfrm>
            <a:off x="1363233" y="1668756"/>
            <a:ext cx="2642288" cy="28964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Google Shape;139;p26"/>
          <p:cNvSpPr txBox="1"/>
          <p:nvPr/>
        </p:nvSpPr>
        <p:spPr>
          <a:xfrm>
            <a:off x="650443" y="676939"/>
            <a:ext cx="10410966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Немного информации обо мне</a:t>
            </a:r>
            <a:endParaRPr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41D6E-32AA-422E-8CAB-1DEE584227D2}"/>
              </a:ext>
            </a:extLst>
          </p:cNvPr>
          <p:cNvSpPr txBox="1"/>
          <p:nvPr/>
        </p:nvSpPr>
        <p:spPr>
          <a:xfrm>
            <a:off x="4771639" y="1493794"/>
            <a:ext cx="73387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 2016/17 учебном году прошел научную стажировку в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Faculdade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de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Ciencias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e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Technologia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Universidade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Nova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de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Lisboa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(Лиссабон, Португалия) за счет Стипендии Президента РФ на обучение за рубежом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A2999C-9831-4D11-8CB7-5EA2CCEEA154}"/>
              </a:ext>
            </a:extLst>
          </p:cNvPr>
          <p:cNvSpPr txBox="1"/>
          <p:nvPr/>
        </p:nvSpPr>
        <p:spPr>
          <a:xfrm>
            <a:off x="4766980" y="2785043"/>
            <a:ext cx="73255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Победил в мероприятии Science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Slam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Football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с темой доклада «Как </a:t>
            </a:r>
            <a:r>
              <a:rPr lang="ru-RU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машинное обучение 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влияет на тренированность футболистов»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F3638-126D-4F45-B022-CCC3D9DBADD4}"/>
              </a:ext>
            </a:extLst>
          </p:cNvPr>
          <p:cNvSpPr txBox="1"/>
          <p:nvPr/>
        </p:nvSpPr>
        <p:spPr>
          <a:xfrm>
            <a:off x="6866866" y="3675813"/>
            <a:ext cx="5372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https://youtu.be/-WzZrO-RECc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4766980" y="4128695"/>
            <a:ext cx="73029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21-25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сентября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2020 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представлял Россию на 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5th BRICS Young Scientist Forum 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 трэку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“</a:t>
            </a:r>
            <a:r>
              <a:rPr lang="en-US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Artificial Intelligence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” </a:t>
            </a:r>
            <a:endParaRPr lang="ru-RU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766980" y="4885079"/>
            <a:ext cx="73029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Грант от УМНИК НТИ-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ХелсНет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Стипендия Президента РФ, грант Президента РФ по проектам связанным с </a:t>
            </a:r>
            <a:r>
              <a:rPr lang="ru-RU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машинным обучением 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 </a:t>
            </a:r>
            <a:r>
              <a:rPr lang="ru-RU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биомедицинскими сигналами     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F7F4D1C-75BB-49B7-A7AD-AE36593FE325}"/>
              </a:ext>
            </a:extLst>
          </p:cNvPr>
          <p:cNvSpPr/>
          <p:nvPr/>
        </p:nvSpPr>
        <p:spPr>
          <a:xfrm>
            <a:off x="4807397" y="5918462"/>
            <a:ext cx="7432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Senior Member 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международной научной организации 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IEEE (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Институт инженеров электротехники и электроники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  <a:endParaRPr lang="ru-RU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39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1" y="1918861"/>
            <a:ext cx="8398300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Знакомство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курс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 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559919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 МО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7591" y="2002709"/>
            <a:ext cx="656782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Supervised learning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Unsupervised learning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 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Reinforcement learning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56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E7DEBC1-EA3A-413B-B7CB-C9192CF10F7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E9C18-3AE5-4073-BFCE-F943D921A96E}"/>
              </a:ext>
            </a:extLst>
          </p:cNvPr>
          <p:cNvSpPr txBox="1"/>
          <p:nvPr/>
        </p:nvSpPr>
        <p:spPr>
          <a:xfrm>
            <a:off x="263352" y="1844824"/>
            <a:ext cx="1132553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обучающий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набор данных (тренировочная выборка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каждого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экземпляра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из набора данных есть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входные данные/признаки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ожидаемый ответ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Задача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Найти "алгоритм"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5131FE-6C26-4C60-BB84-06AD28F47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3789040"/>
            <a:ext cx="7296791" cy="20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3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1C84A82-3211-4EB3-B8C6-6316A219FE4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6DF284-206E-4A75-A657-56600DCE657C}"/>
                  </a:ext>
                </a:extLst>
              </p:cNvPr>
              <p:cNvSpPr txBox="1"/>
              <p:nvPr/>
            </p:nvSpPr>
            <p:spPr>
              <a:xfrm>
                <a:off x="623392" y="2132856"/>
                <a:ext cx="5772734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множество возможных ответов конечно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задачи классификации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и распознавания образов;</a:t>
                </a:r>
                <a:endParaRPr lang="en-US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1,…,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𝐾</m:t>
                        </m:r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endParaRPr lang="ru-RU" sz="200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−1, +1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 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или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{0,1}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6DF284-206E-4A75-A657-56600DCE6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132856"/>
                <a:ext cx="5772734" cy="1631216"/>
              </a:xfrm>
              <a:prstGeom prst="rect">
                <a:avLst/>
              </a:prstGeom>
              <a:blipFill>
                <a:blip r:embed="rId4"/>
                <a:stretch>
                  <a:fillRect l="-1056" t="-1873" r="-422" b="-33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1566BB-DD41-404F-AB4A-7F9ECA1CC4C3}"/>
                  </a:ext>
                </a:extLst>
              </p:cNvPr>
              <p:cNvSpPr txBox="1"/>
              <p:nvPr/>
            </p:nvSpPr>
            <p:spPr>
              <a:xfrm>
                <a:off x="479376" y="4005064"/>
                <a:ext cx="632737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множество возможных ответов бесконечно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	задачи регрессии 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	и аппроксимации 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ℝ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1566BB-DD41-404F-AB4A-7F9ECA1CC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05064"/>
                <a:ext cx="6327373" cy="1323439"/>
              </a:xfrm>
              <a:prstGeom prst="rect">
                <a:avLst/>
              </a:prstGeom>
              <a:blipFill>
                <a:blip r:embed="rId5"/>
                <a:stretch>
                  <a:fillRect t="-2304" r="-1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0ED118E-E6D4-4A32-BD50-3EF8D8056643}"/>
              </a:ext>
            </a:extLst>
          </p:cNvPr>
          <p:cNvSpPr txBox="1"/>
          <p:nvPr/>
        </p:nvSpPr>
        <p:spPr>
          <a:xfrm>
            <a:off x="623392" y="5877272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ответы характеризуют будущие поведение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задачи прогнозирования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D929D2-D35D-4700-A357-C9A18C92D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4488" y="1759685"/>
            <a:ext cx="3383790" cy="178878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A994B88-6BB4-49D9-9510-A558EE99E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8328" y="1484784"/>
            <a:ext cx="2168587" cy="2264185"/>
          </a:xfrm>
          <a:prstGeom prst="rect">
            <a:avLst/>
          </a:prstGeom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720C14D8-C7CE-47D3-802A-083FFEAD94A4}"/>
              </a:ext>
            </a:extLst>
          </p:cNvPr>
          <p:cNvCxnSpPr>
            <a:cxnSpLocks/>
          </p:cNvCxnSpPr>
          <p:nvPr/>
        </p:nvCxnSpPr>
        <p:spPr>
          <a:xfrm flipV="1">
            <a:off x="8616280" y="4221088"/>
            <a:ext cx="0" cy="187220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FBA99EB-9282-4473-A522-CB43B82ED917}"/>
              </a:ext>
            </a:extLst>
          </p:cNvPr>
          <p:cNvCxnSpPr>
            <a:cxnSpLocks/>
          </p:cNvCxnSpPr>
          <p:nvPr/>
        </p:nvCxnSpPr>
        <p:spPr>
          <a:xfrm>
            <a:off x="8256240" y="5805264"/>
            <a:ext cx="324036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D635813-44DB-4D99-B4E9-1F6A88338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4312" y="4509120"/>
            <a:ext cx="2952328" cy="126717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431695F-F9ED-4025-B5AA-7758522AC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6320" y="4509120"/>
            <a:ext cx="2885021" cy="1243289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929DB18-D9A5-49BA-95F0-3A387C320D72}"/>
              </a:ext>
            </a:extLst>
          </p:cNvPr>
          <p:cNvSpPr txBox="1">
            <a:spLocks/>
          </p:cNvSpPr>
          <p:nvPr/>
        </p:nvSpPr>
        <p:spPr>
          <a:xfrm>
            <a:off x="9048328" y="5733256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Площадь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</a:t>
            </a:r>
            <a:r>
              <a:rPr lang="en-US" sz="2000" baseline="30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2</a:t>
            </a:r>
            <a:endParaRPr lang="ru-RU" sz="2000" baseline="30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52081ED-618B-4BE6-8DF8-649DB9A56F4B}"/>
              </a:ext>
            </a:extLst>
          </p:cNvPr>
          <p:cNvSpPr txBox="1">
            <a:spLocks/>
          </p:cNvSpPr>
          <p:nvPr/>
        </p:nvSpPr>
        <p:spPr>
          <a:xfrm rot="16200000">
            <a:off x="7373967" y="4599307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Цена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$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1410C1C-352A-4C2D-BCF3-16DF6AE101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9258" r="720"/>
          <a:stretch/>
        </p:blipFill>
        <p:spPr>
          <a:xfrm>
            <a:off x="6983419" y="1642964"/>
            <a:ext cx="678978" cy="194421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66587CD-85AB-4820-8E87-1A0689E209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0408" r="10432"/>
          <a:stretch/>
        </p:blipFill>
        <p:spPr>
          <a:xfrm>
            <a:off x="7176120" y="4005064"/>
            <a:ext cx="62059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7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6E225-CDF2-4CC7-BE3C-C99D081317B8}"/>
              </a:ext>
            </a:extLst>
          </p:cNvPr>
          <p:cNvSpPr txBox="1"/>
          <p:nvPr/>
        </p:nvSpPr>
        <p:spPr>
          <a:xfrm>
            <a:off x="839416" y="1484784"/>
            <a:ext cx="981069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данные</a:t>
            </a:r>
          </a:p>
          <a:p>
            <a:endParaRPr lang="en-US" sz="3200" dirty="0">
              <a:solidFill>
                <a:schemeClr val="bg1"/>
              </a:solidFill>
              <a:latin typeface="Montserrat" panose="020B0604020202020204" charset="-52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Задача</a:t>
            </a:r>
          </a:p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</a:rPr>
              <a:t>	 Что-то понять (найти закономерности)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A8ACDA-BA6B-481B-BAE8-5CA5B418E0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" t="446" r="20230" b="-446"/>
          <a:stretch/>
        </p:blipFill>
        <p:spPr>
          <a:xfrm>
            <a:off x="1991544" y="3573016"/>
            <a:ext cx="8458200" cy="30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1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4DD148F-545B-47B2-BFCF-69F57CF6C37F}"/>
              </a:ext>
            </a:extLst>
          </p:cNvPr>
          <p:cNvSpPr/>
          <p:nvPr/>
        </p:nvSpPr>
        <p:spPr>
          <a:xfrm>
            <a:off x="1055440" y="1624419"/>
            <a:ext cx="24368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Типы задач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7520DA-ACFC-4338-B1C6-FDE2C3DAD2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56"/>
          <a:stretch/>
        </p:blipFill>
        <p:spPr>
          <a:xfrm>
            <a:off x="104775" y="4015904"/>
            <a:ext cx="8820150" cy="22130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9246E6-B4DA-4985-95FC-EE8CDD2CFB42}"/>
              </a:ext>
            </a:extLst>
          </p:cNvPr>
          <p:cNvSpPr txBox="1"/>
          <p:nvPr/>
        </p:nvSpPr>
        <p:spPr>
          <a:xfrm>
            <a:off x="1055440" y="2157014"/>
            <a:ext cx="4501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</a:rPr>
              <a:t>	Кластеризация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4D1194-65C8-454F-88E9-DAC8E8815231}"/>
              </a:ext>
            </a:extLst>
          </p:cNvPr>
          <p:cNvSpPr txBox="1"/>
          <p:nvPr/>
        </p:nvSpPr>
        <p:spPr>
          <a:xfrm>
            <a:off x="1926832" y="2865673"/>
            <a:ext cx="5537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</a:rPr>
              <a:t>Снижение размерности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2EB1FF-0851-47B4-BC61-2A46A14F38AB}"/>
              </a:ext>
            </a:extLst>
          </p:cNvPr>
          <p:cNvSpPr/>
          <p:nvPr/>
        </p:nvSpPr>
        <p:spPr>
          <a:xfrm>
            <a:off x="1055440" y="1624419"/>
            <a:ext cx="24368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Типы задач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F38B2C2-AAAF-44FE-981B-FEE8EC52B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6754" y="980728"/>
            <a:ext cx="3871655" cy="280831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F38B2C2-AAAF-44FE-981B-FEE8EC52B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379" y="923578"/>
            <a:ext cx="3871655" cy="2808312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C1D3BC9-3255-46DD-BD1C-16E4B2A00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372" y="4276725"/>
            <a:ext cx="3171628" cy="197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15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</a:p>
        </p:txBody>
      </p:sp>
      <p:pic>
        <p:nvPicPr>
          <p:cNvPr id="7" name="Picture 2" descr="Картинки по запросу &quot;Reinforcement learning gif&quot;">
            <a:extLst>
              <a:ext uri="{FF2B5EF4-FFF2-40B4-BE49-F238E27FC236}">
                <a16:creationId xmlns:a16="http://schemas.microsoft.com/office/drawing/2014/main" id="{783330EC-3635-48A9-8E41-E1E78173F5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249" y="1781200"/>
            <a:ext cx="3868552" cy="21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8B7F69-3BA1-47D8-BEAE-D5A6A036B949}"/>
              </a:ext>
            </a:extLst>
          </p:cNvPr>
          <p:cNvSpPr txBox="1"/>
          <p:nvPr/>
        </p:nvSpPr>
        <p:spPr>
          <a:xfrm>
            <a:off x="596900" y="1932365"/>
            <a:ext cx="112555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система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среда</a:t>
            </a: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Задача 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Эффективно взаимодействовать со средой </a:t>
            </a:r>
          </a:p>
        </p:txBody>
      </p:sp>
      <p:pic>
        <p:nvPicPr>
          <p:cNvPr id="10" name="Picture 2" descr="Картинки по запросу &quot;open ai dota 2 gif&quot;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31" y="3187700"/>
            <a:ext cx="4326194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39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67161" y="711145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7B25B9-C4BE-4070-A746-1CEAC9054460}"/>
              </a:ext>
            </a:extLst>
          </p:cNvPr>
          <p:cNvSpPr txBox="1"/>
          <p:nvPr/>
        </p:nvSpPr>
        <p:spPr>
          <a:xfrm>
            <a:off x="731217" y="5114477"/>
            <a:ext cx="5669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Давайте просто эффективно проверим все возможности, которые сделал бы человек.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StockFish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2" name="Picture 2" descr="High Quality Buff Doge vs. Cheems Blank Meme Template">
            <a:extLst>
              <a:ext uri="{FF2B5EF4-FFF2-40B4-BE49-F238E27FC236}">
                <a16:creationId xmlns:a16="http://schemas.microsoft.com/office/drawing/2014/main" id="{DA7F5A50-EC5C-4690-A586-2C7467720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5301" y="1517851"/>
            <a:ext cx="7200800" cy="353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43F56F-5EEE-4555-8AD5-75F11E46AF4A}"/>
              </a:ext>
            </a:extLst>
          </p:cNvPr>
          <p:cNvSpPr txBox="1"/>
          <p:nvPr/>
        </p:nvSpPr>
        <p:spPr>
          <a:xfrm>
            <a:off x="6598145" y="5130151"/>
            <a:ext cx="4365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Давай сыграем в игру по МОИМ правилам</a:t>
            </a:r>
          </a:p>
          <a:p>
            <a:pPr algn="ctr"/>
            <a:r>
              <a:rPr lang="en-US" sz="3200" dirty="0" err="1">
                <a:solidFill>
                  <a:schemeClr val="bg1"/>
                </a:solidFill>
              </a:rPr>
              <a:t>AlphaZero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97661" y="4131216"/>
            <a:ext cx="2452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ИИ</a:t>
            </a:r>
            <a:r>
              <a:rPr lang="en-US" sz="4000" b="1" dirty="0"/>
              <a:t> </a:t>
            </a:r>
            <a:r>
              <a:rPr lang="ru-RU" sz="4000" b="1" dirty="0"/>
              <a:t>тогда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B6DD5D-25A8-4371-854C-CBD229A6E6AB}"/>
              </a:ext>
            </a:extLst>
          </p:cNvPr>
          <p:cNvSpPr txBox="1"/>
          <p:nvPr/>
        </p:nvSpPr>
        <p:spPr>
          <a:xfrm>
            <a:off x="6636246" y="4195619"/>
            <a:ext cx="2820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ИИ сейчас</a:t>
            </a:r>
          </a:p>
        </p:txBody>
      </p:sp>
    </p:spTree>
    <p:extLst>
      <p:ext uri="{BB962C8B-B14F-4D97-AF65-F5344CB8AC3E}">
        <p14:creationId xmlns:p14="http://schemas.microsoft.com/office/powerpoint/2010/main" val="126305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26337" y="1134068"/>
            <a:ext cx="11887200" cy="323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2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 какими кейсами вы уже сталкивались которые можно свести к какой-то из задач машинного обучения?</a:t>
            </a:r>
          </a:p>
          <a:p>
            <a:pPr lvl="0" algn="ctr"/>
            <a:endParaRPr lang="ru-RU" sz="32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 algn="ctr"/>
            <a:r>
              <a:rPr lang="ru-RU" sz="32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Какая это задача, что является признаками, а что целевой переменной?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648664" y="4812010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09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1" y="1918861"/>
            <a:ext cx="8398300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Знакомство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курс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 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2818911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3990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Правила</a:t>
            </a:r>
            <a:r>
              <a:rPr lang="en-US" sz="399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3990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769205" y="3240594"/>
            <a:ext cx="1780255" cy="162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Отложите</a:t>
            </a: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все</a:t>
            </a: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дела</a:t>
            </a: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на</a:t>
            </a: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время</a:t>
            </a: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вебинара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6911" y="1597896"/>
            <a:ext cx="1047067" cy="130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3930" y="1830537"/>
            <a:ext cx="842969" cy="842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6434" y="1805643"/>
            <a:ext cx="753277" cy="75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98295" y="1805655"/>
            <a:ext cx="753277" cy="7532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519872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endParaRPr sz="2487"/>
          </a:p>
        </p:txBody>
      </p:sp>
      <p:sp>
        <p:nvSpPr>
          <p:cNvPr id="149" name="Google Shape;149;p26"/>
          <p:cNvSpPr/>
          <p:nvPr/>
        </p:nvSpPr>
        <p:spPr>
          <a:xfrm>
            <a:off x="3695950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endParaRPr sz="2487"/>
          </a:p>
        </p:txBody>
      </p:sp>
      <p:sp>
        <p:nvSpPr>
          <p:cNvPr id="150" name="Google Shape;150;p26"/>
          <p:cNvSpPr/>
          <p:nvPr/>
        </p:nvSpPr>
        <p:spPr>
          <a:xfrm>
            <a:off x="585360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endParaRPr sz="2487"/>
          </a:p>
        </p:txBody>
      </p:sp>
      <p:sp>
        <p:nvSpPr>
          <p:cNvPr id="151" name="Google Shape;151;p26"/>
          <p:cNvSpPr/>
          <p:nvPr/>
        </p:nvSpPr>
        <p:spPr>
          <a:xfrm>
            <a:off x="809435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endParaRPr sz="2487"/>
          </a:p>
        </p:txBody>
      </p:sp>
      <p:sp>
        <p:nvSpPr>
          <p:cNvPr id="152" name="Google Shape;152;p26"/>
          <p:cNvSpPr txBox="1"/>
          <p:nvPr/>
        </p:nvSpPr>
        <p:spPr>
          <a:xfrm>
            <a:off x="2945283" y="3240595"/>
            <a:ext cx="1780255" cy="1131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en-US" sz="1596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Фиксируйте важную информацию на вебинаре</a:t>
            </a:r>
            <a:endParaRPr sz="1596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7343687" y="3240594"/>
            <a:ext cx="2373351" cy="205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en-US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Задавайте</a:t>
            </a:r>
            <a:r>
              <a:rPr lang="en-US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вопросы</a:t>
            </a:r>
            <a:r>
              <a:rPr lang="en-US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чат</a:t>
            </a:r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и/или поднимайте «руки»</a:t>
            </a:r>
          </a:p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Участвуйте в </a:t>
            </a:r>
            <a:r>
              <a:rPr lang="en-US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Miro </a:t>
            </a:r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активностях </a:t>
            </a:r>
          </a:p>
        </p:txBody>
      </p:sp>
      <p:sp>
        <p:nvSpPr>
          <p:cNvPr id="154" name="Google Shape;154;p26"/>
          <p:cNvSpPr txBox="1"/>
          <p:nvPr/>
        </p:nvSpPr>
        <p:spPr>
          <a:xfrm>
            <a:off x="5007086" y="3240595"/>
            <a:ext cx="2266614" cy="1131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en-US" sz="1596" b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Уважительно относитесь ко всем участникам вебинара</a:t>
            </a:r>
            <a:endParaRPr sz="1596" b="1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80169" y="1765960"/>
            <a:ext cx="882547" cy="88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endParaRPr sz="2487"/>
          </a:p>
        </p:txBody>
      </p:sp>
      <p:sp>
        <p:nvSpPr>
          <p:cNvPr id="157" name="Google Shape;157;p26"/>
          <p:cNvSpPr txBox="1"/>
          <p:nvPr/>
        </p:nvSpPr>
        <p:spPr>
          <a:xfrm>
            <a:off x="9731326" y="3240595"/>
            <a:ext cx="2094914" cy="1131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en-US" sz="1596" b="1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Начинаем</a:t>
            </a:r>
            <a:r>
              <a:rPr lang="en-US" sz="1596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! </a:t>
            </a:r>
            <a:endParaRPr sz="1596" b="1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757915" y="5443909"/>
            <a:ext cx="10508396" cy="55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Запись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вебинара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будет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выложена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на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платформе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lms.skillfactory.ru</a:t>
            </a:r>
            <a:endParaRPr sz="2487" i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AF56B738-60E1-4667-8758-252AF73ADA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091023"/>
              </p:ext>
            </p:extLst>
          </p:nvPr>
        </p:nvGraphicFramePr>
        <p:xfrm>
          <a:off x="92075" y="92075"/>
          <a:ext cx="14288" cy="54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Macro-Enabled Worksheet" r:id="rId10" imgW="617142" imgH="249638877" progId="Excel.SheetMacroEnabled.12">
                  <p:embed/>
                </p:oleObj>
              </mc:Choice>
              <mc:Fallback>
                <p:oleObj name="Macro-Enabled Worksheet" r:id="rId10" imgW="617142" imgH="249638877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4288" cy="543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7B6B271-451E-4441-B783-34CAF8106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903110"/>
              </p:ext>
            </p:extLst>
          </p:nvPr>
        </p:nvGraphicFramePr>
        <p:xfrm>
          <a:off x="184150" y="184150"/>
          <a:ext cx="14288" cy="54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Macro-Enabled Worksheet" r:id="rId12" imgW="617142" imgH="249638877" progId="Excel.SheetMacroEnabled.12">
                  <p:embed/>
                </p:oleObj>
              </mc:Choice>
              <mc:Fallback>
                <p:oleObj name="Macro-Enabled Worksheet" r:id="rId12" imgW="617142" imgH="249638877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84150" y="184150"/>
                        <a:ext cx="14288" cy="543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125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41400" y="1774810"/>
            <a:ext cx="10198100" cy="3642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Объекты, Цель, Характеристики, Набор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Модель, Прогноз, Потери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Тренировочный-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валидационный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-Тестовый набор  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Компромисс смещения-дисперсии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Обучение с учителем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Обучение без учителя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Обучение с подкреплением</a:t>
            </a: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3-2-1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3220155" y="4308287"/>
            <a:ext cx="64331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https://forms.yandex.ru/u/6369eff5c09c02910cc362de/</a:t>
            </a:r>
            <a:r>
              <a:rPr lang="en-US" sz="2000" dirty="0"/>
              <a:t>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6138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6;p31"/>
          <p:cNvSpPr txBox="1"/>
          <p:nvPr/>
        </p:nvSpPr>
        <p:spPr>
          <a:xfrm>
            <a:off x="2378853" y="1924679"/>
            <a:ext cx="8091344" cy="7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https://miro.com/app/board/uXjVPHHTjvc=/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Знакомство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курс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Что такое машинное обучение (МО)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термины в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 задач МО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 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84021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967050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 семестра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230466" y="1800206"/>
            <a:ext cx="3527718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Это База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148;p26"/>
          <p:cNvSpPr/>
          <p:nvPr/>
        </p:nvSpPr>
        <p:spPr>
          <a:xfrm>
            <a:off x="1519872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0" name="Google Shape;150;p26"/>
          <p:cNvSpPr/>
          <p:nvPr/>
        </p:nvSpPr>
        <p:spPr>
          <a:xfrm>
            <a:off x="5853609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1" name="Google Shape;152;p26"/>
          <p:cNvSpPr txBox="1"/>
          <p:nvPr/>
        </p:nvSpPr>
        <p:spPr>
          <a:xfrm>
            <a:off x="697486" y="3276705"/>
            <a:ext cx="4191204" cy="1511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 и типы данных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Основы работы с Данными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Линейные модели машинного обучения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</a:t>
            </a:r>
            <a:endParaRPr sz="2000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3" name="Google Shape;140;p26"/>
          <p:cNvSpPr txBox="1"/>
          <p:nvPr/>
        </p:nvSpPr>
        <p:spPr>
          <a:xfrm>
            <a:off x="4590288" y="1751516"/>
            <a:ext cx="3566159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Закрепление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140;p26"/>
          <p:cNvSpPr txBox="1"/>
          <p:nvPr/>
        </p:nvSpPr>
        <p:spPr>
          <a:xfrm>
            <a:off x="9006839" y="1950473"/>
            <a:ext cx="2464689" cy="82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Разное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152;p26"/>
          <p:cNvSpPr txBox="1"/>
          <p:nvPr/>
        </p:nvSpPr>
        <p:spPr>
          <a:xfrm>
            <a:off x="5164162" y="3240220"/>
            <a:ext cx="3064533" cy="197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Разные</a:t>
            </a: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модели машинного обучения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Метрические 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Вероятностные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Ансамбли</a:t>
            </a:r>
          </a:p>
        </p:txBody>
      </p:sp>
      <p:sp>
        <p:nvSpPr>
          <p:cNvPr id="46" name="Google Shape;152;p26"/>
          <p:cNvSpPr txBox="1"/>
          <p:nvPr/>
        </p:nvSpPr>
        <p:spPr>
          <a:xfrm>
            <a:off x="8889870" y="3333512"/>
            <a:ext cx="2880770" cy="151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Узкие задачи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Фишки библиотек 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5164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41" grpId="0"/>
      <p:bldP spid="43" grpId="0"/>
      <p:bldP spid="44" grpId="0"/>
      <p:bldP spid="45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138853" y="5181904"/>
            <a:ext cx="207100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регрессии, регуляризация,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201273" y="3268427"/>
            <a:ext cx="1756724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База (своими руками)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5990472" y="5123116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классификации,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. Отбор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моделей 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конструирование признаков. Некоторые прикольные фишки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5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6" grpId="0"/>
      <p:bldP spid="38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Целеполагание</a:t>
            </a:r>
            <a:endParaRPr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17A508-B642-488E-85DD-2E544BBDE16D}"/>
              </a:ext>
            </a:extLst>
          </p:cNvPr>
          <p:cNvSpPr txBox="1"/>
          <p:nvPr/>
        </p:nvSpPr>
        <p:spPr>
          <a:xfrm>
            <a:off x="1038860" y="1804184"/>
            <a:ext cx="10177780" cy="1402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Курс знакомит с ключевыми понятиями машинного обучения и типах данных. Студенты знакомятся с ключевыми алгоритмами машинного обучения и приобретают практический опыт решения задач регрессии, классификации и кластеризации.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34A29F-B494-4602-A0AD-BA4DB0173D85}"/>
              </a:ext>
            </a:extLst>
          </p:cNvPr>
          <p:cNvSpPr txBox="1"/>
          <p:nvPr/>
        </p:nvSpPr>
        <p:spPr>
          <a:xfrm>
            <a:off x="1038860" y="3596335"/>
            <a:ext cx="10462260" cy="2384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Сравниваются  сильные и слабые стороны, особенности применения алгоритмов машинного обучения. К сожалению, сейчас нет одного алгоритма машинного обучения, который подходит для всех случаем, поэтому полезно иметь на “вооружении” разные подходы. </a:t>
            </a:r>
            <a:endParaRPr lang="en-US" sz="2128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US" sz="2128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ru-RU" sz="2128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Отдельно рассмотрены метрики и подходы к оценке качества моделей машинного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129324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</TotalTime>
  <Words>2153</Words>
  <Application>Microsoft Office PowerPoint</Application>
  <PresentationFormat>Произвольный</PresentationFormat>
  <Paragraphs>492</Paragraphs>
  <Slides>52</Slides>
  <Notes>52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64" baseType="lpstr">
      <vt:lpstr>Montserrat</vt:lpstr>
      <vt:lpstr>Courier New</vt:lpstr>
      <vt:lpstr>Source Sans Pro</vt:lpstr>
      <vt:lpstr>Comic Sans MS</vt:lpstr>
      <vt:lpstr>Times New Roman</vt:lpstr>
      <vt:lpstr>Wingdings</vt:lpstr>
      <vt:lpstr>Cambria Math</vt:lpstr>
      <vt:lpstr>Arial</vt:lpstr>
      <vt:lpstr>Verdana</vt:lpstr>
      <vt:lpstr>Montserrat Black</vt:lpstr>
      <vt:lpstr>SkillFactory шаблон для видео (черный/белый)</vt:lpstr>
      <vt:lpstr>Macro-Enabled Worksheet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Где можно встретить результаты МО</vt:lpstr>
      <vt:lpstr>Презентация PowerPoint</vt:lpstr>
      <vt:lpstr>Мемасики про МО</vt:lpstr>
      <vt:lpstr>Презентация PowerPoint</vt:lpstr>
      <vt:lpstr>Что есть искусственный интеллект </vt:lpstr>
      <vt:lpstr>Что есть интеллект </vt:lpstr>
      <vt:lpstr>Определение от Президента</vt:lpstr>
      <vt:lpstr>Определение от Президента</vt:lpstr>
      <vt:lpstr>Как я вижу МО</vt:lpstr>
      <vt:lpstr>Традиционное программирование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Модель</vt:lpstr>
      <vt:lpstr>Презентация PowerPoint</vt:lpstr>
      <vt:lpstr>Презентация PowerPoint</vt:lpstr>
      <vt:lpstr>Презентация PowerPoint</vt:lpstr>
      <vt:lpstr>Компромисс Между Смещением и Дисперсией</vt:lpstr>
      <vt:lpstr>Презентация PowerPoint</vt:lpstr>
      <vt:lpstr>Презентация PowerPoint</vt:lpstr>
      <vt:lpstr>Презентация PowerPoint</vt:lpstr>
      <vt:lpstr>Классификация задач МО</vt:lpstr>
      <vt:lpstr>Презентация PowerPoint</vt:lpstr>
      <vt:lpstr>Презентация PowerPoint</vt:lpstr>
      <vt:lpstr>Обучение без учителя </vt:lpstr>
      <vt:lpstr>Обучение без учителя </vt:lpstr>
      <vt:lpstr>Обучение с подкреплением</vt:lpstr>
      <vt:lpstr>Обучение с подкреплением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35</cp:revision>
  <dcterms:modified xsi:type="dcterms:W3CDTF">2022-11-08T06:49:53Z</dcterms:modified>
</cp:coreProperties>
</file>